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9" r:id="rId2"/>
    <p:sldId id="268" r:id="rId3"/>
    <p:sldId id="271" r:id="rId4"/>
    <p:sldId id="270" r:id="rId5"/>
    <p:sldId id="272" r:id="rId6"/>
    <p:sldId id="273" r:id="rId7"/>
    <p:sldId id="274" r:id="rId8"/>
    <p:sldId id="275" r:id="rId9"/>
    <p:sldId id="276" r:id="rId10"/>
    <p:sldId id="277" r:id="rId11"/>
    <p:sldId id="278" r:id="rId12"/>
    <p:sldId id="282" r:id="rId13"/>
    <p:sldId id="279" r:id="rId14"/>
    <p:sldId id="280" r:id="rId15"/>
    <p:sldId id="281" r:id="rId16"/>
    <p:sldId id="283" r:id="rId17"/>
    <p:sldId id="28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showGuides="1">
      <p:cViewPr varScale="1">
        <p:scale>
          <a:sx n="84" d="100"/>
          <a:sy n="84" d="100"/>
        </p:scale>
        <p:origin x="174"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06A99-C9EE-418F-A392-7C8107A5EC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9BADA79-BE6D-460A-914F-0CBEDA03C2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EE81D4-77BC-4866-AC50-60DF792D1D38}"/>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5" name="Footer Placeholder 4">
            <a:extLst>
              <a:ext uri="{FF2B5EF4-FFF2-40B4-BE49-F238E27FC236}">
                <a16:creationId xmlns:a16="http://schemas.microsoft.com/office/drawing/2014/main" id="{6488312E-996A-4A69-A423-EB2E026C05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08F820-FA66-4526-9B3E-01A38866514D}"/>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6989396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188DD-B0CC-4375-A7E3-152D33EBFF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D05409-2D86-4C55-BC89-52F11EBEF6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06016B-1444-4C4C-838A-D2FEECA39F21}"/>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5" name="Footer Placeholder 4">
            <a:extLst>
              <a:ext uri="{FF2B5EF4-FFF2-40B4-BE49-F238E27FC236}">
                <a16:creationId xmlns:a16="http://schemas.microsoft.com/office/drawing/2014/main" id="{53C7B7F2-BB47-4E0F-AC1E-11218D105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53101E-2F2E-4C26-980F-5ED4EE141699}"/>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3052763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C80671-70CE-43E2-B1A9-61643B8B37D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B404374-AEC7-4395-BAAC-8CB3E786AD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82081E-DF03-43BB-9C08-C5A212D7D4F3}"/>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5" name="Footer Placeholder 4">
            <a:extLst>
              <a:ext uri="{FF2B5EF4-FFF2-40B4-BE49-F238E27FC236}">
                <a16:creationId xmlns:a16="http://schemas.microsoft.com/office/drawing/2014/main" id="{D1DA3613-FBBE-42E1-896E-2FC8AAD2FD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2FAEC5-FCA8-4ABA-9655-8D122FD08237}"/>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3258900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E598-3322-4817-A374-BCBADE1AE0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8AE152-AFBC-40AC-BE71-01F6FDAE676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8D18C6-0EA3-42B2-8A9E-7A764E92D8F6}"/>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5" name="Footer Placeholder 4">
            <a:extLst>
              <a:ext uri="{FF2B5EF4-FFF2-40B4-BE49-F238E27FC236}">
                <a16:creationId xmlns:a16="http://schemas.microsoft.com/office/drawing/2014/main" id="{717C0503-DC1F-4A66-B1A3-42F67F5478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2CF0E3-80A5-4905-83B2-9295DC9068E0}"/>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2602730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8F0E2-9555-4E88-B1A9-9C8676EA60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9B1A845-6BE4-4D6F-8B76-65E7C28E7F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ABEE65-9551-4388-B7CC-FA4512D0769E}"/>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5" name="Footer Placeholder 4">
            <a:extLst>
              <a:ext uri="{FF2B5EF4-FFF2-40B4-BE49-F238E27FC236}">
                <a16:creationId xmlns:a16="http://schemas.microsoft.com/office/drawing/2014/main" id="{A242387D-1E9B-43F2-96D9-D7E03955E0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7FB377-B728-4796-AD5E-B730BC9D5468}"/>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20297823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BB344-3191-4412-BF67-317BA0B9B7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F406B3-00D1-4CAB-A175-353C18EF69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ADB5598-C2B3-4DFF-89F2-311FAF1FDC0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03BA41-14ED-4CE4-BE4D-48EC4C573775}"/>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6" name="Footer Placeholder 5">
            <a:extLst>
              <a:ext uri="{FF2B5EF4-FFF2-40B4-BE49-F238E27FC236}">
                <a16:creationId xmlns:a16="http://schemas.microsoft.com/office/drawing/2014/main" id="{034AF250-6358-4230-9462-BCF86E122A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37EF7C-1E25-4C9C-8AC6-4D85FDBEC391}"/>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3992197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A7A1B-D301-4B15-B55E-2BF65CFFD5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77B7B31-E34D-4238-9785-34FC106A4F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FD7D54-B0D6-41B4-9892-0D4BA499E0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01F77D-9716-4A5F-A800-A53AACB7E3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151F45D-37D7-4B58-BFAD-7DD7F930B5A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3F80A12-227D-4953-9CE7-13E2621BC904}"/>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8" name="Footer Placeholder 7">
            <a:extLst>
              <a:ext uri="{FF2B5EF4-FFF2-40B4-BE49-F238E27FC236}">
                <a16:creationId xmlns:a16="http://schemas.microsoft.com/office/drawing/2014/main" id="{E23873D3-AC42-47D6-AAF9-E41F922B718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E2115D-FA01-4274-BB30-C090B0839A68}"/>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4192845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A61E0-9EA4-4270-BC0F-A42E353CF0C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50B42E-300E-44DE-81D8-37EF95C5B5DB}"/>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4" name="Footer Placeholder 3">
            <a:extLst>
              <a:ext uri="{FF2B5EF4-FFF2-40B4-BE49-F238E27FC236}">
                <a16:creationId xmlns:a16="http://schemas.microsoft.com/office/drawing/2014/main" id="{3C8B568D-7E71-461E-9899-10D8C1E226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141DF49-FB3A-41BF-B2CC-8BC16DE1F940}"/>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14347332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DC28D0-9AE7-4F86-BCDA-E84C852B25EF}"/>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3" name="Footer Placeholder 2">
            <a:extLst>
              <a:ext uri="{FF2B5EF4-FFF2-40B4-BE49-F238E27FC236}">
                <a16:creationId xmlns:a16="http://schemas.microsoft.com/office/drawing/2014/main" id="{DD002783-C293-46BB-A66D-7E1E82DF472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52ABBC4-92DE-4FDC-A251-73F8BB72117E}"/>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1711595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9B522-C428-42AF-B9BD-FE3D4D0802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C85DB29-43DF-449B-BFCE-1DFF8ECCF9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9E792F-255D-4C2F-96EC-72B064BF20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F573BCC-C11A-4175-A89B-FF7DFA5CEDF2}"/>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6" name="Footer Placeholder 5">
            <a:extLst>
              <a:ext uri="{FF2B5EF4-FFF2-40B4-BE49-F238E27FC236}">
                <a16:creationId xmlns:a16="http://schemas.microsoft.com/office/drawing/2014/main" id="{02122DFC-6261-4F2F-848A-B111985352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9810A9-FDD4-44C1-9031-AF233ABA471F}"/>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1739607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F762C-6B0A-4B28-9AAD-3B0A772FCF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E413DE-7FC5-43F4-9D1B-35997402B6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E3B474D-47D1-498C-8112-DAB0729C02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584CB8-F451-4319-869C-28D2114B91E1}"/>
              </a:ext>
            </a:extLst>
          </p:cNvPr>
          <p:cNvSpPr>
            <a:spLocks noGrp="1"/>
          </p:cNvSpPr>
          <p:nvPr>
            <p:ph type="dt" sz="half" idx="10"/>
          </p:nvPr>
        </p:nvSpPr>
        <p:spPr/>
        <p:txBody>
          <a:bodyPr/>
          <a:lstStyle/>
          <a:p>
            <a:fld id="{9C1C0B5E-2A8E-4DF1-9456-FF3082019365}" type="datetimeFigureOut">
              <a:rPr lang="en-US" smtClean="0"/>
              <a:t>12/23/2024</a:t>
            </a:fld>
            <a:endParaRPr lang="en-US"/>
          </a:p>
        </p:txBody>
      </p:sp>
      <p:sp>
        <p:nvSpPr>
          <p:cNvPr id="6" name="Footer Placeholder 5">
            <a:extLst>
              <a:ext uri="{FF2B5EF4-FFF2-40B4-BE49-F238E27FC236}">
                <a16:creationId xmlns:a16="http://schemas.microsoft.com/office/drawing/2014/main" id="{EF5D7AF4-F338-4B4B-9232-FDD66A40E7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BA8FC8-7F2F-48D3-9CA4-05A31880CD60}"/>
              </a:ext>
            </a:extLst>
          </p:cNvPr>
          <p:cNvSpPr>
            <a:spLocks noGrp="1"/>
          </p:cNvSpPr>
          <p:nvPr>
            <p:ph type="sldNum" sz="quarter" idx="12"/>
          </p:nvPr>
        </p:nvSpPr>
        <p:spPr/>
        <p:txBody>
          <a:bodyPr/>
          <a:lstStyle/>
          <a:p>
            <a:fld id="{06628FD7-84DD-4B16-8D4E-3721E79C7F81}" type="slidenum">
              <a:rPr lang="en-US" smtClean="0"/>
              <a:t>‹#›</a:t>
            </a:fld>
            <a:endParaRPr lang="en-US"/>
          </a:p>
        </p:txBody>
      </p:sp>
    </p:spTree>
    <p:extLst>
      <p:ext uri="{BB962C8B-B14F-4D97-AF65-F5344CB8AC3E}">
        <p14:creationId xmlns:p14="http://schemas.microsoft.com/office/powerpoint/2010/main" val="2213273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F461EF-A9FD-4112-B674-CDCC3238DA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DFBB53-A5DD-48AB-83CE-EC7543F6745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08C417-65BA-4D2F-A772-5983EA9D51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1C0B5E-2A8E-4DF1-9456-FF3082019365}" type="datetimeFigureOut">
              <a:rPr lang="en-US" smtClean="0"/>
              <a:t>12/23/2024</a:t>
            </a:fld>
            <a:endParaRPr lang="en-US"/>
          </a:p>
        </p:txBody>
      </p:sp>
      <p:sp>
        <p:nvSpPr>
          <p:cNvPr id="5" name="Footer Placeholder 4">
            <a:extLst>
              <a:ext uri="{FF2B5EF4-FFF2-40B4-BE49-F238E27FC236}">
                <a16:creationId xmlns:a16="http://schemas.microsoft.com/office/drawing/2014/main" id="{FC495E4C-CC5E-4B62-974B-A26E99A666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A167E8A-7E58-409B-BC3A-684BCF1E37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628FD7-84DD-4B16-8D4E-3721E79C7F81}" type="slidenum">
              <a:rPr lang="en-US" smtClean="0"/>
              <a:t>‹#›</a:t>
            </a:fld>
            <a:endParaRPr lang="en-US"/>
          </a:p>
        </p:txBody>
      </p:sp>
    </p:spTree>
    <p:extLst>
      <p:ext uri="{BB962C8B-B14F-4D97-AF65-F5344CB8AC3E}">
        <p14:creationId xmlns:p14="http://schemas.microsoft.com/office/powerpoint/2010/main" val="30607203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perplexity.ai/search/poly-tunnel-EEDwXOUpSriFTQzKSp9_2w" TargetMode="Externa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diy.com/outdoor-garden/greenhouses-growhouses/polytunnels.cat" TargetMode="External"/><Relationship Id="rId2" Type="http://schemas.openxmlformats.org/officeDocument/2006/relationships/hyperlink" Target="https://www.firsttunnels.co.uk/"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www.plantscience4u.com/2014/11/definition-of-seed-advantages-and.html"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hyperlink" Target="https://omexcanada.com/blog/the-process-of-germination/"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28E49C-61AD-4D75-B307-28A05FE9D55B}"/>
              </a:ext>
            </a:extLst>
          </p:cNvPr>
          <p:cNvSpPr/>
          <p:nvPr/>
        </p:nvSpPr>
        <p:spPr>
          <a:xfrm>
            <a:off x="1325880" y="217171"/>
            <a:ext cx="8549640" cy="646331"/>
          </a:xfrm>
          <a:prstGeom prst="rect">
            <a:avLst/>
          </a:prstGeom>
        </p:spPr>
        <p:txBody>
          <a:bodyPr wrap="square">
            <a:spAutoFit/>
          </a:bodyPr>
          <a:lstStyle/>
          <a:p>
            <a:r>
              <a:rPr lang="en-US" dirty="0">
                <a:hlinkClick r:id="rId2"/>
              </a:rPr>
              <a:t>https://www.perplexity.ai/search/poly-tunnel-EEDwXOUpSriFTQzKSp9_2w</a:t>
            </a:r>
            <a:endParaRPr lang="en-US" dirty="0"/>
          </a:p>
          <a:p>
            <a:endParaRPr lang="en-US" dirty="0"/>
          </a:p>
        </p:txBody>
      </p:sp>
      <p:pic>
        <p:nvPicPr>
          <p:cNvPr id="3" name="Picture 2">
            <a:extLst>
              <a:ext uri="{FF2B5EF4-FFF2-40B4-BE49-F238E27FC236}">
                <a16:creationId xmlns:a16="http://schemas.microsoft.com/office/drawing/2014/main" id="{670D6FEB-E7B1-4F88-82BA-CE657A7D804D}"/>
              </a:ext>
            </a:extLst>
          </p:cNvPr>
          <p:cNvPicPr>
            <a:picLocks noChangeAspect="1"/>
          </p:cNvPicPr>
          <p:nvPr/>
        </p:nvPicPr>
        <p:blipFill>
          <a:blip r:embed="rId3"/>
          <a:stretch>
            <a:fillRect/>
          </a:stretch>
        </p:blipFill>
        <p:spPr>
          <a:xfrm>
            <a:off x="0" y="902970"/>
            <a:ext cx="12192000" cy="5955030"/>
          </a:xfrm>
          <a:prstGeom prst="rect">
            <a:avLst/>
          </a:prstGeom>
        </p:spPr>
      </p:pic>
    </p:spTree>
    <p:extLst>
      <p:ext uri="{BB962C8B-B14F-4D97-AF65-F5344CB8AC3E}">
        <p14:creationId xmlns:p14="http://schemas.microsoft.com/office/powerpoint/2010/main" val="3565964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3D84606B-2604-49A9-9A3E-4BADBF6BEFE3}"/>
              </a:ext>
            </a:extLst>
          </p:cNvPr>
          <p:cNvGraphicFramePr>
            <a:graphicFrameLocks noGrp="1"/>
          </p:cNvGraphicFramePr>
          <p:nvPr>
            <p:extLst>
              <p:ext uri="{D42A27DB-BD31-4B8C-83A1-F6EECF244321}">
                <p14:modId xmlns:p14="http://schemas.microsoft.com/office/powerpoint/2010/main" val="2024514427"/>
              </p:ext>
            </p:extLst>
          </p:nvPr>
        </p:nvGraphicFramePr>
        <p:xfrm>
          <a:off x="186690" y="251459"/>
          <a:ext cx="11906250" cy="6355081"/>
        </p:xfrm>
        <a:graphic>
          <a:graphicData uri="http://schemas.openxmlformats.org/drawingml/2006/table">
            <a:tbl>
              <a:tblPr/>
              <a:tblGrid>
                <a:gridCol w="3968750">
                  <a:extLst>
                    <a:ext uri="{9D8B030D-6E8A-4147-A177-3AD203B41FA5}">
                      <a16:colId xmlns:a16="http://schemas.microsoft.com/office/drawing/2014/main" val="3662579927"/>
                    </a:ext>
                  </a:extLst>
                </a:gridCol>
                <a:gridCol w="3968750">
                  <a:extLst>
                    <a:ext uri="{9D8B030D-6E8A-4147-A177-3AD203B41FA5}">
                      <a16:colId xmlns:a16="http://schemas.microsoft.com/office/drawing/2014/main" val="2074199993"/>
                    </a:ext>
                  </a:extLst>
                </a:gridCol>
                <a:gridCol w="3968750">
                  <a:extLst>
                    <a:ext uri="{9D8B030D-6E8A-4147-A177-3AD203B41FA5}">
                      <a16:colId xmlns:a16="http://schemas.microsoft.com/office/drawing/2014/main" val="2070051167"/>
                    </a:ext>
                  </a:extLst>
                </a:gridCol>
              </a:tblGrid>
              <a:tr h="706119">
                <a:tc>
                  <a:txBody>
                    <a:bodyPr/>
                    <a:lstStyle/>
                    <a:p>
                      <a:pPr fontAlgn="t" latinLnBrk="0"/>
                      <a:r>
                        <a:rPr lang="en-US" sz="2400" b="0" dirty="0">
                          <a:effectLst/>
                          <a:latin typeface="Times New Roman" panose="02020603050405020304" pitchFamily="18" charset="0"/>
                          <a:cs typeface="Times New Roman" panose="02020603050405020304" pitchFamily="18" charset="0"/>
                        </a:rPr>
                        <a:t>Feature</a:t>
                      </a:r>
                    </a:p>
                  </a:txBody>
                  <a:tcPr marL="69069" marR="69069" marT="34534" marB="34534">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9525" cap="flat" cmpd="sng" algn="ctr">
                      <a:solidFill>
                        <a:srgbClr val="607FA3"/>
                      </a:solidFill>
                      <a:prstDash val="solid"/>
                      <a:round/>
                      <a:headEnd type="none" w="med" len="med"/>
                      <a:tailEnd type="none" w="med" len="med"/>
                    </a:lnB>
                  </a:tcPr>
                </a:tc>
                <a:tc>
                  <a:txBody>
                    <a:bodyPr/>
                    <a:lstStyle/>
                    <a:p>
                      <a:pPr fontAlgn="t" latinLnBrk="0"/>
                      <a:r>
                        <a:rPr lang="en-US" sz="2400" b="0">
                          <a:effectLst/>
                          <a:latin typeface="Times New Roman" panose="02020603050405020304" pitchFamily="18" charset="0"/>
                          <a:cs typeface="Times New Roman" panose="02020603050405020304" pitchFamily="18" charset="0"/>
                        </a:rPr>
                        <a:t>Epigeal Germination</a:t>
                      </a:r>
                    </a:p>
                  </a:txBody>
                  <a:tcPr marL="69069" marR="69069" marT="34534" marB="34534">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9525" cap="flat" cmpd="sng" algn="ctr">
                      <a:solidFill>
                        <a:srgbClr val="E082A3"/>
                      </a:solidFill>
                      <a:prstDash val="solid"/>
                      <a:round/>
                      <a:headEnd type="none" w="med" len="med"/>
                      <a:tailEnd type="none" w="med" len="med"/>
                    </a:lnB>
                  </a:tcPr>
                </a:tc>
                <a:tc>
                  <a:txBody>
                    <a:bodyPr/>
                    <a:lstStyle/>
                    <a:p>
                      <a:pPr fontAlgn="t" latinLnBrk="0"/>
                      <a:r>
                        <a:rPr lang="en-US" sz="2400" b="0">
                          <a:effectLst/>
                          <a:latin typeface="Times New Roman" panose="02020603050405020304" pitchFamily="18" charset="0"/>
                          <a:cs typeface="Times New Roman" panose="02020603050405020304" pitchFamily="18" charset="0"/>
                        </a:rPr>
                        <a:t>Hypogeal Germination</a:t>
                      </a:r>
                    </a:p>
                  </a:txBody>
                  <a:tcPr marL="69069" marR="69069" marT="34534" marB="34534">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9525" cap="flat" cmpd="sng" algn="ctr">
                      <a:solidFill>
                        <a:srgbClr val="607FA3"/>
                      </a:solidFill>
                      <a:prstDash val="solid"/>
                      <a:round/>
                      <a:headEnd type="none" w="med" len="med"/>
                      <a:tailEnd type="none" w="med" len="med"/>
                    </a:lnB>
                  </a:tcPr>
                </a:tc>
                <a:extLst>
                  <a:ext uri="{0D108BD9-81ED-4DB2-BD59-A6C34878D82A}">
                    <a16:rowId xmlns:a16="http://schemas.microsoft.com/office/drawing/2014/main" val="534616275"/>
                  </a:ext>
                </a:extLst>
              </a:tr>
              <a:tr h="1008744">
                <a:tc>
                  <a:txBody>
                    <a:bodyPr/>
                    <a:lstStyle/>
                    <a:p>
                      <a:pPr fontAlgn="base" latinLnBrk="0"/>
                      <a:r>
                        <a:rPr lang="en-US" sz="2400" b="0" dirty="0">
                          <a:effectLst/>
                          <a:latin typeface="Times New Roman" panose="02020603050405020304" pitchFamily="18" charset="0"/>
                          <a:cs typeface="Times New Roman" panose="02020603050405020304" pitchFamily="18" charset="0"/>
                        </a:rPr>
                        <a:t>Cotyledon Position</a:t>
                      </a:r>
                      <a:endParaRPr lang="en-US" sz="2400" dirty="0">
                        <a:effectLst/>
                        <a:latin typeface="Times New Roman" panose="02020603050405020304" pitchFamily="18" charset="0"/>
                        <a:cs typeface="Times New Roman" panose="02020603050405020304" pitchFamily="18" charset="0"/>
                      </a:endParaRPr>
                    </a:p>
                  </a:txBody>
                  <a:tcPr marL="69069" marR="69069" marT="34534" marB="34534" anchor="ctr">
                    <a:lnL w="9525" cap="flat" cmpd="sng" algn="ctr">
                      <a:solidFill>
                        <a:srgbClr val="607FA3"/>
                      </a:solidFill>
                      <a:prstDash val="solid"/>
                      <a:round/>
                      <a:headEnd type="none" w="med" len="med"/>
                      <a:tailEnd type="none" w="med" len="med"/>
                    </a:lnL>
                    <a:lnR w="9525" cap="flat" cmpd="sng" algn="ctr">
                      <a:solidFill>
                        <a:srgbClr val="E082A3"/>
                      </a:solidFill>
                      <a:prstDash val="solid"/>
                      <a:round/>
                      <a:headEnd type="none" w="med" len="med"/>
                      <a:tailEnd type="none" w="med" len="med"/>
                    </a:lnR>
                    <a:lnT w="9525" cap="flat" cmpd="sng" algn="ctr">
                      <a:solidFill>
                        <a:srgbClr val="607FA3"/>
                      </a:solidFill>
                      <a:prstDash val="solid"/>
                      <a:round/>
                      <a:headEnd type="none" w="med" len="med"/>
                      <a:tailEnd type="none" w="med" len="med"/>
                    </a:lnT>
                    <a:lnB w="9525" cap="flat" cmpd="sng" algn="ctr">
                      <a:solidFill>
                        <a:srgbClr val="E06CA3"/>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Cotyledons emerge above the soil surface.</a:t>
                      </a:r>
                    </a:p>
                  </a:txBody>
                  <a:tcPr marL="69069" marR="69069" marT="34534" marB="34534" anchor="ctr">
                    <a:lnL w="9525" cap="flat" cmpd="sng" algn="ctr">
                      <a:solidFill>
                        <a:srgbClr val="E082A3"/>
                      </a:solidFill>
                      <a:prstDash val="solid"/>
                      <a:round/>
                      <a:headEnd type="none" w="med" len="med"/>
                      <a:tailEnd type="none" w="med" len="med"/>
                    </a:lnL>
                    <a:lnR w="9525" cap="flat" cmpd="sng" algn="ctr">
                      <a:solidFill>
                        <a:srgbClr val="607FA3"/>
                      </a:solidFill>
                      <a:prstDash val="solid"/>
                      <a:round/>
                      <a:headEnd type="none" w="med" len="med"/>
                      <a:tailEnd type="none" w="med" len="med"/>
                    </a:lnR>
                    <a:lnT w="9525" cap="flat" cmpd="sng" algn="ctr">
                      <a:solidFill>
                        <a:srgbClr val="E082A3"/>
                      </a:solidFill>
                      <a:prstDash val="solid"/>
                      <a:round/>
                      <a:headEnd type="none" w="med" len="med"/>
                      <a:tailEnd type="none" w="med" len="med"/>
                    </a:lnT>
                    <a:lnB w="9525" cap="flat" cmpd="sng" algn="ctr">
                      <a:solidFill>
                        <a:srgbClr val="606EA3"/>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Cotyledons remain below the soil surface.</a:t>
                      </a:r>
                    </a:p>
                  </a:txBody>
                  <a:tcPr marL="69069" marR="69069" marT="34534" marB="34534" anchor="ctr">
                    <a:lnL w="9525" cap="flat" cmpd="sng" algn="ctr">
                      <a:solidFill>
                        <a:srgbClr val="607FA3"/>
                      </a:solidFill>
                      <a:prstDash val="solid"/>
                      <a:round/>
                      <a:headEnd type="none" w="med" len="med"/>
                      <a:tailEnd type="none" w="med" len="med"/>
                    </a:lnL>
                    <a:lnR w="9525" cap="flat" cmpd="sng" algn="ctr">
                      <a:solidFill>
                        <a:srgbClr val="607FA3"/>
                      </a:solidFill>
                      <a:prstDash val="solid"/>
                      <a:round/>
                      <a:headEnd type="none" w="med" len="med"/>
                      <a:tailEnd type="none" w="med" len="med"/>
                    </a:lnR>
                    <a:lnT w="9525" cap="flat" cmpd="sng" algn="ctr">
                      <a:solidFill>
                        <a:srgbClr val="607FA3"/>
                      </a:solidFill>
                      <a:prstDash val="solid"/>
                      <a:round/>
                      <a:headEnd type="none" w="med" len="med"/>
                      <a:tailEnd type="none" w="med" len="med"/>
                    </a:lnT>
                    <a:lnB w="9525" cap="flat" cmpd="sng" algn="ctr">
                      <a:solidFill>
                        <a:srgbClr val="6075A3"/>
                      </a:solidFill>
                      <a:prstDash val="solid"/>
                      <a:round/>
                      <a:headEnd type="none" w="med" len="med"/>
                      <a:tailEnd type="none" w="med" len="med"/>
                    </a:lnB>
                  </a:tcPr>
                </a:tc>
                <a:extLst>
                  <a:ext uri="{0D108BD9-81ED-4DB2-BD59-A6C34878D82A}">
                    <a16:rowId xmlns:a16="http://schemas.microsoft.com/office/drawing/2014/main" val="436221192"/>
                  </a:ext>
                </a:extLst>
              </a:tr>
              <a:tr h="1311365">
                <a:tc>
                  <a:txBody>
                    <a:bodyPr/>
                    <a:lstStyle/>
                    <a:p>
                      <a:pPr fontAlgn="base" latinLnBrk="0"/>
                      <a:r>
                        <a:rPr lang="en-US" sz="2400" b="0" dirty="0">
                          <a:effectLst/>
                          <a:latin typeface="Times New Roman" panose="02020603050405020304" pitchFamily="18" charset="0"/>
                          <a:cs typeface="Times New Roman" panose="02020603050405020304" pitchFamily="18" charset="0"/>
                        </a:rPr>
                        <a:t>Hypocotyl Growth</a:t>
                      </a:r>
                      <a:endParaRPr lang="en-US" sz="2400" dirty="0">
                        <a:effectLst/>
                        <a:latin typeface="Times New Roman" panose="02020603050405020304" pitchFamily="18" charset="0"/>
                        <a:cs typeface="Times New Roman" panose="02020603050405020304" pitchFamily="18" charset="0"/>
                      </a:endParaRPr>
                    </a:p>
                  </a:txBody>
                  <a:tcPr marL="69069" marR="69069" marT="34534" marB="34534" anchor="ctr">
                    <a:lnL w="9525" cap="flat" cmpd="sng" algn="ctr">
                      <a:solidFill>
                        <a:srgbClr val="E06CA3"/>
                      </a:solidFill>
                      <a:prstDash val="solid"/>
                      <a:round/>
                      <a:headEnd type="none" w="med" len="med"/>
                      <a:tailEnd type="none" w="med" len="med"/>
                    </a:lnL>
                    <a:lnR w="9525" cap="flat" cmpd="sng" algn="ctr">
                      <a:solidFill>
                        <a:srgbClr val="606EA3"/>
                      </a:solidFill>
                      <a:prstDash val="solid"/>
                      <a:round/>
                      <a:headEnd type="none" w="med" len="med"/>
                      <a:tailEnd type="none" w="med" len="med"/>
                    </a:lnR>
                    <a:lnT w="9525" cap="flat" cmpd="sng" algn="ctr">
                      <a:solidFill>
                        <a:srgbClr val="E06CA3"/>
                      </a:solidFill>
                      <a:prstDash val="solid"/>
                      <a:round/>
                      <a:headEnd type="none" w="med" len="med"/>
                      <a:tailEnd type="none" w="med" len="med"/>
                    </a:lnT>
                    <a:lnB w="9525" cap="flat" cmpd="sng" algn="ctr">
                      <a:solidFill>
                        <a:srgbClr val="607FA3"/>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Hypocotyl elongates significantly to lift cotyledons above ground.</a:t>
                      </a:r>
                    </a:p>
                  </a:txBody>
                  <a:tcPr marL="69069" marR="69069" marT="34534" marB="34534" anchor="ctr">
                    <a:lnL w="9525" cap="flat" cmpd="sng" algn="ctr">
                      <a:solidFill>
                        <a:srgbClr val="606EA3"/>
                      </a:solidFill>
                      <a:prstDash val="solid"/>
                      <a:round/>
                      <a:headEnd type="none" w="med" len="med"/>
                      <a:tailEnd type="none" w="med" len="med"/>
                    </a:lnL>
                    <a:lnR w="9525" cap="flat" cmpd="sng" algn="ctr">
                      <a:solidFill>
                        <a:srgbClr val="6075A3"/>
                      </a:solidFill>
                      <a:prstDash val="solid"/>
                      <a:round/>
                      <a:headEnd type="none" w="med" len="med"/>
                      <a:tailEnd type="none" w="med" len="med"/>
                    </a:lnR>
                    <a:lnT w="9525" cap="flat" cmpd="sng" algn="ctr">
                      <a:solidFill>
                        <a:srgbClr val="606EA3"/>
                      </a:solidFill>
                      <a:prstDash val="solid"/>
                      <a:round/>
                      <a:headEnd type="none" w="med" len="med"/>
                      <a:tailEnd type="none" w="med" len="med"/>
                    </a:lnT>
                    <a:lnB w="9525" cap="flat" cmpd="sng" algn="ctr">
                      <a:solidFill>
                        <a:srgbClr val="E069A3"/>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Hypocotyl does not elongate much; epicotyl grows upward.</a:t>
                      </a:r>
                    </a:p>
                  </a:txBody>
                  <a:tcPr marL="69069" marR="69069" marT="34534" marB="34534" anchor="ctr">
                    <a:lnL w="9525" cap="flat" cmpd="sng" algn="ctr">
                      <a:solidFill>
                        <a:srgbClr val="6075A3"/>
                      </a:solidFill>
                      <a:prstDash val="solid"/>
                      <a:round/>
                      <a:headEnd type="none" w="med" len="med"/>
                      <a:tailEnd type="none" w="med" len="med"/>
                    </a:lnL>
                    <a:lnR w="9525" cap="flat" cmpd="sng" algn="ctr">
                      <a:solidFill>
                        <a:srgbClr val="6075A3"/>
                      </a:solidFill>
                      <a:prstDash val="solid"/>
                      <a:round/>
                      <a:headEnd type="none" w="med" len="med"/>
                      <a:tailEnd type="none" w="med" len="med"/>
                    </a:lnR>
                    <a:lnT w="9525" cap="flat" cmpd="sng" algn="ctr">
                      <a:solidFill>
                        <a:srgbClr val="6075A3"/>
                      </a:solidFill>
                      <a:prstDash val="solid"/>
                      <a:round/>
                      <a:headEnd type="none" w="med" len="med"/>
                      <a:tailEnd type="none" w="med" len="med"/>
                    </a:lnT>
                    <a:lnB w="9525" cap="flat" cmpd="sng" algn="ctr">
                      <a:solidFill>
                        <a:srgbClr val="E073A3"/>
                      </a:solidFill>
                      <a:prstDash val="solid"/>
                      <a:round/>
                      <a:headEnd type="none" w="med" len="med"/>
                      <a:tailEnd type="none" w="med" len="med"/>
                    </a:lnB>
                  </a:tcPr>
                </a:tc>
                <a:extLst>
                  <a:ext uri="{0D108BD9-81ED-4DB2-BD59-A6C34878D82A}">
                    <a16:rowId xmlns:a16="http://schemas.microsoft.com/office/drawing/2014/main" val="1959386885"/>
                  </a:ext>
                </a:extLst>
              </a:tr>
              <a:tr h="1311365">
                <a:tc>
                  <a:txBody>
                    <a:bodyPr/>
                    <a:lstStyle/>
                    <a:p>
                      <a:pPr fontAlgn="base" latinLnBrk="0"/>
                      <a:r>
                        <a:rPr lang="en-US" sz="2400" b="0">
                          <a:effectLst/>
                          <a:latin typeface="Times New Roman" panose="02020603050405020304" pitchFamily="18" charset="0"/>
                          <a:cs typeface="Times New Roman" panose="02020603050405020304" pitchFamily="18" charset="0"/>
                        </a:rPr>
                        <a:t>Plumule Protection</a:t>
                      </a:r>
                      <a:endParaRPr lang="en-US" sz="2400">
                        <a:effectLst/>
                        <a:latin typeface="Times New Roman" panose="02020603050405020304" pitchFamily="18" charset="0"/>
                        <a:cs typeface="Times New Roman" panose="02020603050405020304" pitchFamily="18" charset="0"/>
                      </a:endParaRPr>
                    </a:p>
                  </a:txBody>
                  <a:tcPr marL="69069" marR="69069" marT="34534" marB="34534" anchor="ctr">
                    <a:lnL w="9525" cap="flat" cmpd="sng" algn="ctr">
                      <a:solidFill>
                        <a:srgbClr val="607FA3"/>
                      </a:solidFill>
                      <a:prstDash val="solid"/>
                      <a:round/>
                      <a:headEnd type="none" w="med" len="med"/>
                      <a:tailEnd type="none" w="med" len="med"/>
                    </a:lnL>
                    <a:lnR w="9525" cap="flat" cmpd="sng" algn="ctr">
                      <a:solidFill>
                        <a:srgbClr val="E069A3"/>
                      </a:solidFill>
                      <a:prstDash val="solid"/>
                      <a:round/>
                      <a:headEnd type="none" w="med" len="med"/>
                      <a:tailEnd type="none" w="med" len="med"/>
                    </a:lnR>
                    <a:lnT w="9525" cap="flat" cmpd="sng" algn="ctr">
                      <a:solidFill>
                        <a:srgbClr val="607FA3"/>
                      </a:solidFill>
                      <a:prstDash val="solid"/>
                      <a:round/>
                      <a:headEnd type="none" w="med" len="med"/>
                      <a:tailEnd type="none" w="med" len="med"/>
                    </a:lnT>
                    <a:lnB w="9525" cap="flat" cmpd="sng" algn="ctr">
                      <a:solidFill>
                        <a:srgbClr val="E069A3"/>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Plumule is protected by cotyledons until it emerges.</a:t>
                      </a:r>
                    </a:p>
                  </a:txBody>
                  <a:tcPr marL="69069" marR="69069" marT="34534" marB="34534" anchor="ctr">
                    <a:lnL w="9525" cap="flat" cmpd="sng" algn="ctr">
                      <a:solidFill>
                        <a:srgbClr val="E069A3"/>
                      </a:solidFill>
                      <a:prstDash val="solid"/>
                      <a:round/>
                      <a:headEnd type="none" w="med" len="med"/>
                      <a:tailEnd type="none" w="med" len="med"/>
                    </a:lnL>
                    <a:lnR w="9525" cap="flat" cmpd="sng" algn="ctr">
                      <a:solidFill>
                        <a:srgbClr val="E073A3"/>
                      </a:solidFill>
                      <a:prstDash val="solid"/>
                      <a:round/>
                      <a:headEnd type="none" w="med" len="med"/>
                      <a:tailEnd type="none" w="med" len="med"/>
                    </a:lnR>
                    <a:lnT w="9525" cap="flat" cmpd="sng" algn="ctr">
                      <a:solidFill>
                        <a:srgbClr val="E069A3"/>
                      </a:solidFill>
                      <a:prstDash val="solid"/>
                      <a:round/>
                      <a:headEnd type="none" w="med" len="med"/>
                      <a:tailEnd type="none" w="med" len="med"/>
                    </a:lnT>
                    <a:lnB w="9525" cap="flat" cmpd="sng" algn="ctr">
                      <a:solidFill>
                        <a:srgbClr val="6077A3"/>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Plumule is protected by the curved epicotyl during growth.</a:t>
                      </a:r>
                    </a:p>
                  </a:txBody>
                  <a:tcPr marL="69069" marR="69069" marT="34534" marB="34534" anchor="ctr">
                    <a:lnL w="9525" cap="flat" cmpd="sng" algn="ctr">
                      <a:solidFill>
                        <a:srgbClr val="E073A3"/>
                      </a:solidFill>
                      <a:prstDash val="solid"/>
                      <a:round/>
                      <a:headEnd type="none" w="med" len="med"/>
                      <a:tailEnd type="none" w="med" len="med"/>
                    </a:lnL>
                    <a:lnR w="9525" cap="flat" cmpd="sng" algn="ctr">
                      <a:solidFill>
                        <a:srgbClr val="E073A3"/>
                      </a:solidFill>
                      <a:prstDash val="solid"/>
                      <a:round/>
                      <a:headEnd type="none" w="med" len="med"/>
                      <a:tailEnd type="none" w="med" len="med"/>
                    </a:lnR>
                    <a:lnT w="9525" cap="flat" cmpd="sng" algn="ctr">
                      <a:solidFill>
                        <a:srgbClr val="E073A3"/>
                      </a:solidFill>
                      <a:prstDash val="solid"/>
                      <a:round/>
                      <a:headEnd type="none" w="med" len="med"/>
                      <a:tailEnd type="none" w="med" len="med"/>
                    </a:lnT>
                    <a:lnB w="9525" cap="flat" cmpd="sng" algn="ctr">
                      <a:solidFill>
                        <a:srgbClr val="E07FA3"/>
                      </a:solidFill>
                      <a:prstDash val="solid"/>
                      <a:round/>
                      <a:headEnd type="none" w="med" len="med"/>
                      <a:tailEnd type="none" w="med" len="med"/>
                    </a:lnB>
                  </a:tcPr>
                </a:tc>
                <a:extLst>
                  <a:ext uri="{0D108BD9-81ED-4DB2-BD59-A6C34878D82A}">
                    <a16:rowId xmlns:a16="http://schemas.microsoft.com/office/drawing/2014/main" val="3945533675"/>
                  </a:ext>
                </a:extLst>
              </a:tr>
              <a:tr h="1008744">
                <a:tc>
                  <a:txBody>
                    <a:bodyPr/>
                    <a:lstStyle/>
                    <a:p>
                      <a:pPr fontAlgn="base" latinLnBrk="0"/>
                      <a:r>
                        <a:rPr lang="en-US" sz="2400" b="0">
                          <a:effectLst/>
                          <a:latin typeface="Times New Roman" panose="02020603050405020304" pitchFamily="18" charset="0"/>
                          <a:cs typeface="Times New Roman" panose="02020603050405020304" pitchFamily="18" charset="0"/>
                        </a:rPr>
                        <a:t>Photosynthesis Role</a:t>
                      </a:r>
                      <a:endParaRPr lang="en-US" sz="2400">
                        <a:effectLst/>
                        <a:latin typeface="Times New Roman" panose="02020603050405020304" pitchFamily="18" charset="0"/>
                        <a:cs typeface="Times New Roman" panose="02020603050405020304" pitchFamily="18" charset="0"/>
                      </a:endParaRPr>
                    </a:p>
                  </a:txBody>
                  <a:tcPr marL="69069" marR="69069" marT="34534" marB="34534" anchor="ctr">
                    <a:lnL w="9525" cap="flat" cmpd="sng" algn="ctr">
                      <a:solidFill>
                        <a:srgbClr val="E069A3"/>
                      </a:solidFill>
                      <a:prstDash val="solid"/>
                      <a:round/>
                      <a:headEnd type="none" w="med" len="med"/>
                      <a:tailEnd type="none" w="med" len="med"/>
                    </a:lnL>
                    <a:lnR w="9525" cap="flat" cmpd="sng" algn="ctr">
                      <a:solidFill>
                        <a:srgbClr val="6077A3"/>
                      </a:solidFill>
                      <a:prstDash val="solid"/>
                      <a:round/>
                      <a:headEnd type="none" w="med" len="med"/>
                      <a:tailEnd type="none" w="med" len="med"/>
                    </a:lnR>
                    <a:lnT w="9525" cap="flat" cmpd="sng" algn="ctr">
                      <a:solidFill>
                        <a:srgbClr val="E069A3"/>
                      </a:solidFill>
                      <a:prstDash val="solid"/>
                      <a:round/>
                      <a:headEnd type="none" w="med" len="med"/>
                      <a:tailEnd type="none" w="med" len="med"/>
                    </a:lnT>
                    <a:lnB w="9525" cap="flat" cmpd="sng" algn="ctr">
                      <a:solidFill>
                        <a:srgbClr val="E082A3"/>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Cotyledons become green and function as the first leaves.</a:t>
                      </a:r>
                    </a:p>
                  </a:txBody>
                  <a:tcPr marL="69069" marR="69069" marT="34534" marB="34534" anchor="ctr">
                    <a:lnL w="9525" cap="flat" cmpd="sng" algn="ctr">
                      <a:solidFill>
                        <a:srgbClr val="6077A3"/>
                      </a:solidFill>
                      <a:prstDash val="solid"/>
                      <a:round/>
                      <a:headEnd type="none" w="med" len="med"/>
                      <a:tailEnd type="none" w="med" len="med"/>
                    </a:lnL>
                    <a:lnR w="9525" cap="flat" cmpd="sng" algn="ctr">
                      <a:solidFill>
                        <a:srgbClr val="E07FA3"/>
                      </a:solidFill>
                      <a:prstDash val="solid"/>
                      <a:round/>
                      <a:headEnd type="none" w="med" len="med"/>
                      <a:tailEnd type="none" w="med" len="med"/>
                    </a:lnR>
                    <a:lnT w="9525" cap="flat" cmpd="sng" algn="ctr">
                      <a:solidFill>
                        <a:srgbClr val="6077A3"/>
                      </a:solidFill>
                      <a:prstDash val="solid"/>
                      <a:round/>
                      <a:headEnd type="none" w="med" len="med"/>
                      <a:tailEnd type="none" w="med" len="med"/>
                    </a:lnT>
                    <a:lnB w="9525" cap="flat" cmpd="sng" algn="ctr">
                      <a:solidFill>
                        <a:srgbClr val="6078A3"/>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Cotyledons do not participate in photosynthesis.</a:t>
                      </a:r>
                    </a:p>
                  </a:txBody>
                  <a:tcPr marL="69069" marR="69069" marT="34534" marB="34534" anchor="ctr">
                    <a:lnL w="9525" cap="flat" cmpd="sng" algn="ctr">
                      <a:solidFill>
                        <a:srgbClr val="E07FA3"/>
                      </a:solidFill>
                      <a:prstDash val="solid"/>
                      <a:round/>
                      <a:headEnd type="none" w="med" len="med"/>
                      <a:tailEnd type="none" w="med" len="med"/>
                    </a:lnL>
                    <a:lnR w="9525" cap="flat" cmpd="sng" algn="ctr">
                      <a:solidFill>
                        <a:srgbClr val="E07FA3"/>
                      </a:solidFill>
                      <a:prstDash val="solid"/>
                      <a:round/>
                      <a:headEnd type="none" w="med" len="med"/>
                      <a:tailEnd type="none" w="med" len="med"/>
                    </a:lnR>
                    <a:lnT w="9525" cap="flat" cmpd="sng" algn="ctr">
                      <a:solidFill>
                        <a:srgbClr val="E07FA3"/>
                      </a:solidFill>
                      <a:prstDash val="solid"/>
                      <a:round/>
                      <a:headEnd type="none" w="med" len="med"/>
                      <a:tailEnd type="none" w="med" len="med"/>
                    </a:lnT>
                    <a:lnB w="9525" cap="flat" cmpd="sng" algn="ctr">
                      <a:solidFill>
                        <a:srgbClr val="E085A3"/>
                      </a:solidFill>
                      <a:prstDash val="solid"/>
                      <a:round/>
                      <a:headEnd type="none" w="med" len="med"/>
                      <a:tailEnd type="none" w="med" len="med"/>
                    </a:lnB>
                  </a:tcPr>
                </a:tc>
                <a:extLst>
                  <a:ext uri="{0D108BD9-81ED-4DB2-BD59-A6C34878D82A}">
                    <a16:rowId xmlns:a16="http://schemas.microsoft.com/office/drawing/2014/main" val="303768621"/>
                  </a:ext>
                </a:extLst>
              </a:tr>
              <a:tr h="1008744">
                <a:tc>
                  <a:txBody>
                    <a:bodyPr/>
                    <a:lstStyle/>
                    <a:p>
                      <a:pPr fontAlgn="base" latinLnBrk="0"/>
                      <a:r>
                        <a:rPr lang="en-US" sz="2400" b="0">
                          <a:effectLst/>
                          <a:latin typeface="Times New Roman" panose="02020603050405020304" pitchFamily="18" charset="0"/>
                          <a:cs typeface="Times New Roman" panose="02020603050405020304" pitchFamily="18" charset="0"/>
                        </a:rPr>
                        <a:t>Examples</a:t>
                      </a:r>
                      <a:endParaRPr lang="en-US" sz="2400">
                        <a:effectLst/>
                        <a:latin typeface="Times New Roman" panose="02020603050405020304" pitchFamily="18" charset="0"/>
                        <a:cs typeface="Times New Roman" panose="02020603050405020304" pitchFamily="18" charset="0"/>
                      </a:endParaRPr>
                    </a:p>
                  </a:txBody>
                  <a:tcPr marL="69069" marR="69069" marT="34534" marB="34534" anchor="ctr">
                    <a:lnL w="9525" cap="flat" cmpd="sng" algn="ctr">
                      <a:solidFill>
                        <a:srgbClr val="E082A3"/>
                      </a:solidFill>
                      <a:prstDash val="solid"/>
                      <a:round/>
                      <a:headEnd type="none" w="med" len="med"/>
                      <a:tailEnd type="none" w="med" len="med"/>
                    </a:lnL>
                    <a:lnR w="9525" cap="flat" cmpd="sng" algn="ctr">
                      <a:solidFill>
                        <a:srgbClr val="6078A3"/>
                      </a:solidFill>
                      <a:prstDash val="solid"/>
                      <a:round/>
                      <a:headEnd type="none" w="med" len="med"/>
                      <a:tailEnd type="none" w="med" len="med"/>
                    </a:lnR>
                    <a:lnT w="9525" cap="flat" cmpd="sng" algn="ctr">
                      <a:solidFill>
                        <a:srgbClr val="E082A3"/>
                      </a:solidFill>
                      <a:prstDash val="solid"/>
                      <a:round/>
                      <a:headEnd type="none" w="med" len="med"/>
                      <a:tailEnd type="none" w="med" len="med"/>
                    </a:lnT>
                    <a:lnB w="9525" cap="flat" cmpd="sng" algn="ctr">
                      <a:solidFill>
                        <a:srgbClr val="E082A3"/>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Common in plants like castor and sunflowers.</a:t>
                      </a:r>
                    </a:p>
                  </a:txBody>
                  <a:tcPr marL="69069" marR="69069" marT="34534" marB="34534" anchor="ctr">
                    <a:lnL w="9525" cap="flat" cmpd="sng" algn="ctr">
                      <a:solidFill>
                        <a:srgbClr val="6078A3"/>
                      </a:solidFill>
                      <a:prstDash val="solid"/>
                      <a:round/>
                      <a:headEnd type="none" w="med" len="med"/>
                      <a:tailEnd type="none" w="med" len="med"/>
                    </a:lnL>
                    <a:lnR w="9525" cap="flat" cmpd="sng" algn="ctr">
                      <a:solidFill>
                        <a:srgbClr val="E085A3"/>
                      </a:solidFill>
                      <a:prstDash val="solid"/>
                      <a:round/>
                      <a:headEnd type="none" w="med" len="med"/>
                      <a:tailEnd type="none" w="med" len="med"/>
                    </a:lnR>
                    <a:lnT w="9525" cap="flat" cmpd="sng" algn="ctr">
                      <a:solidFill>
                        <a:srgbClr val="6078A3"/>
                      </a:solidFill>
                      <a:prstDash val="solid"/>
                      <a:round/>
                      <a:headEnd type="none" w="med" len="med"/>
                      <a:tailEnd type="none" w="med" len="med"/>
                    </a:lnT>
                    <a:lnB w="9525" cap="flat" cmpd="sng" algn="ctr">
                      <a:solidFill>
                        <a:srgbClr val="6078A3"/>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Common in plants like peas and maize.</a:t>
                      </a:r>
                    </a:p>
                  </a:txBody>
                  <a:tcPr marL="69069" marR="69069" marT="34534" marB="34534" anchor="ctr">
                    <a:lnL w="9525" cap="flat" cmpd="sng" algn="ctr">
                      <a:solidFill>
                        <a:srgbClr val="E085A3"/>
                      </a:solidFill>
                      <a:prstDash val="solid"/>
                      <a:round/>
                      <a:headEnd type="none" w="med" len="med"/>
                      <a:tailEnd type="none" w="med" len="med"/>
                    </a:lnL>
                    <a:lnR w="9525" cap="flat" cmpd="sng" algn="ctr">
                      <a:solidFill>
                        <a:srgbClr val="E085A3"/>
                      </a:solidFill>
                      <a:prstDash val="solid"/>
                      <a:round/>
                      <a:headEnd type="none" w="med" len="med"/>
                      <a:tailEnd type="none" w="med" len="med"/>
                    </a:lnR>
                    <a:lnT w="9525" cap="flat" cmpd="sng" algn="ctr">
                      <a:solidFill>
                        <a:srgbClr val="E085A3"/>
                      </a:solidFill>
                      <a:prstDash val="solid"/>
                      <a:round/>
                      <a:headEnd type="none" w="med" len="med"/>
                      <a:tailEnd type="none" w="med" len="med"/>
                    </a:lnT>
                    <a:lnB w="9525" cap="flat" cmpd="sng" algn="ctr">
                      <a:solidFill>
                        <a:srgbClr val="E085A3"/>
                      </a:solidFill>
                      <a:prstDash val="solid"/>
                      <a:round/>
                      <a:headEnd type="none" w="med" len="med"/>
                      <a:tailEnd type="none" w="med" len="med"/>
                    </a:lnB>
                  </a:tcPr>
                </a:tc>
                <a:extLst>
                  <a:ext uri="{0D108BD9-81ED-4DB2-BD59-A6C34878D82A}">
                    <a16:rowId xmlns:a16="http://schemas.microsoft.com/office/drawing/2014/main" val="3631631392"/>
                  </a:ext>
                </a:extLst>
              </a:tr>
            </a:tbl>
          </a:graphicData>
        </a:graphic>
      </p:graphicFrame>
    </p:spTree>
    <p:extLst>
      <p:ext uri="{BB962C8B-B14F-4D97-AF65-F5344CB8AC3E}">
        <p14:creationId xmlns:p14="http://schemas.microsoft.com/office/powerpoint/2010/main" val="252458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D1223FB-9C03-4B26-B2EB-221E72EC1410}"/>
              </a:ext>
            </a:extLst>
          </p:cNvPr>
          <p:cNvPicPr>
            <a:picLocks noChangeAspect="1"/>
          </p:cNvPicPr>
          <p:nvPr/>
        </p:nvPicPr>
        <p:blipFill>
          <a:blip r:embed="rId2"/>
          <a:stretch>
            <a:fillRect/>
          </a:stretch>
        </p:blipFill>
        <p:spPr>
          <a:xfrm>
            <a:off x="1257300" y="720090"/>
            <a:ext cx="9921240" cy="4983480"/>
          </a:xfrm>
          <a:prstGeom prst="rect">
            <a:avLst/>
          </a:prstGeom>
        </p:spPr>
      </p:pic>
    </p:spTree>
    <p:extLst>
      <p:ext uri="{BB962C8B-B14F-4D97-AF65-F5344CB8AC3E}">
        <p14:creationId xmlns:p14="http://schemas.microsoft.com/office/powerpoint/2010/main" val="8801938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BDB2A34-D448-4F26-8BF8-371B4F55726E}"/>
              </a:ext>
            </a:extLst>
          </p:cNvPr>
          <p:cNvPicPr>
            <a:picLocks noChangeAspect="1"/>
          </p:cNvPicPr>
          <p:nvPr/>
        </p:nvPicPr>
        <p:blipFill>
          <a:blip r:embed="rId2"/>
          <a:stretch>
            <a:fillRect/>
          </a:stretch>
        </p:blipFill>
        <p:spPr>
          <a:xfrm>
            <a:off x="0" y="0"/>
            <a:ext cx="5623560" cy="6652259"/>
          </a:xfrm>
          <a:prstGeom prst="rect">
            <a:avLst/>
          </a:prstGeom>
        </p:spPr>
      </p:pic>
      <p:pic>
        <p:nvPicPr>
          <p:cNvPr id="3" name="Picture 2">
            <a:extLst>
              <a:ext uri="{FF2B5EF4-FFF2-40B4-BE49-F238E27FC236}">
                <a16:creationId xmlns:a16="http://schemas.microsoft.com/office/drawing/2014/main" id="{737AEADB-18D8-48C2-A77A-A627E6240310}"/>
              </a:ext>
            </a:extLst>
          </p:cNvPr>
          <p:cNvPicPr>
            <a:picLocks noChangeAspect="1"/>
          </p:cNvPicPr>
          <p:nvPr/>
        </p:nvPicPr>
        <p:blipFill>
          <a:blip r:embed="rId3"/>
          <a:stretch>
            <a:fillRect/>
          </a:stretch>
        </p:blipFill>
        <p:spPr>
          <a:xfrm>
            <a:off x="5653776" y="297180"/>
            <a:ext cx="6427734" cy="6332220"/>
          </a:xfrm>
          <a:prstGeom prst="rect">
            <a:avLst/>
          </a:prstGeom>
        </p:spPr>
      </p:pic>
    </p:spTree>
    <p:extLst>
      <p:ext uri="{BB962C8B-B14F-4D97-AF65-F5344CB8AC3E}">
        <p14:creationId xmlns:p14="http://schemas.microsoft.com/office/powerpoint/2010/main" val="3501998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4239D26-318F-437B-A2D8-DEA7ABF407F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827153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27DDCCE-EDA3-4429-9402-A28F698589CE}"/>
              </a:ext>
            </a:extLst>
          </p:cNvPr>
          <p:cNvSpPr/>
          <p:nvPr/>
        </p:nvSpPr>
        <p:spPr>
          <a:xfrm>
            <a:off x="91440" y="109835"/>
            <a:ext cx="12192000" cy="9140964"/>
          </a:xfrm>
          <a:prstGeom prst="rect">
            <a:avLst/>
          </a:prstGeom>
        </p:spPr>
        <p:txBody>
          <a:bodyPr wrap="square">
            <a:spAutoFit/>
          </a:bodyPr>
          <a:lstStyle/>
          <a:p>
            <a:r>
              <a:rPr lang="en-US" b="1" u="sng" dirty="0">
                <a:solidFill>
                  <a:srgbClr val="FF0000"/>
                </a:solidFill>
                <a:latin typeface="Times New Roman" panose="02020603050405020304" pitchFamily="18" charset="0"/>
                <a:cs typeface="Times New Roman" panose="02020603050405020304" pitchFamily="18" charset="0"/>
              </a:rPr>
              <a:t>Seed dormancy </a:t>
            </a:r>
            <a:r>
              <a:rPr lang="en-US" dirty="0">
                <a:latin typeface="Times New Roman" panose="02020603050405020304" pitchFamily="18" charset="0"/>
                <a:cs typeface="Times New Roman" panose="02020603050405020304" pitchFamily="18" charset="0"/>
              </a:rPr>
              <a:t>is a critical adaptive strategy that allows seeds to survive unfavorable conditions and optimize their germination timing.</a:t>
            </a:r>
          </a:p>
          <a:p>
            <a:r>
              <a:rPr lang="en-US" b="1" u="sng" dirty="0">
                <a:latin typeface="Times New Roman" panose="02020603050405020304" pitchFamily="18" charset="0"/>
                <a:cs typeface="Times New Roman" panose="02020603050405020304" pitchFamily="18" charset="0"/>
              </a:rPr>
              <a:t>There are several classes of seed dormancy:</a:t>
            </a:r>
          </a:p>
          <a:p>
            <a:pPr marL="285750" indent="-285750">
              <a:buFont typeface="Arial" panose="020B0604020202020204" pitchFamily="34" charset="0"/>
              <a:buChar char="•"/>
            </a:pPr>
            <a:r>
              <a:rPr lang="en-US" b="1" dirty="0">
                <a:solidFill>
                  <a:srgbClr val="FF0000"/>
                </a:solidFill>
                <a:latin typeface="Times New Roman" panose="02020603050405020304" pitchFamily="18" charset="0"/>
                <a:cs typeface="Times New Roman" panose="02020603050405020304" pitchFamily="18" charset="0"/>
              </a:rPr>
              <a:t>Physical Dormancy</a:t>
            </a:r>
            <a:r>
              <a:rPr lang="en-US" dirty="0">
                <a:latin typeface="Times New Roman" panose="02020603050405020304" pitchFamily="18" charset="0"/>
                <a:cs typeface="Times New Roman" panose="02020603050405020304" pitchFamily="18" charset="0"/>
              </a:rPr>
              <a:t>: Caused by a </a:t>
            </a:r>
            <a:r>
              <a:rPr lang="en-US" b="1" dirty="0">
                <a:solidFill>
                  <a:srgbClr val="FF0000"/>
                </a:solidFill>
                <a:latin typeface="Times New Roman" panose="02020603050405020304" pitchFamily="18" charset="0"/>
                <a:cs typeface="Times New Roman" panose="02020603050405020304" pitchFamily="18" charset="0"/>
              </a:rPr>
              <a:t>hard seed coat that </a:t>
            </a:r>
            <a:r>
              <a:rPr lang="en-US" dirty="0">
                <a:latin typeface="Times New Roman" panose="02020603050405020304" pitchFamily="18" charset="0"/>
                <a:cs typeface="Times New Roman" panose="02020603050405020304" pitchFamily="18" charset="0"/>
              </a:rPr>
              <a:t>prevents water and gases from entering</a:t>
            </a:r>
          </a:p>
          <a:p>
            <a:pPr marL="285750" indent="-285750">
              <a:buFont typeface="Arial" panose="020B0604020202020204" pitchFamily="34" charset="0"/>
              <a:buChar char="•"/>
            </a:pPr>
            <a:r>
              <a:rPr lang="en-US" b="1" dirty="0">
                <a:solidFill>
                  <a:srgbClr val="FF0000"/>
                </a:solidFill>
                <a:latin typeface="Times New Roman" panose="02020603050405020304" pitchFamily="18" charset="0"/>
                <a:cs typeface="Times New Roman" panose="02020603050405020304" pitchFamily="18" charset="0"/>
              </a:rPr>
              <a:t>Physiological Dormancy</a:t>
            </a:r>
            <a:r>
              <a:rPr lang="en-US" dirty="0">
                <a:latin typeface="Times New Roman" panose="02020603050405020304" pitchFamily="18" charset="0"/>
                <a:cs typeface="Times New Roman" panose="02020603050405020304" pitchFamily="18" charset="0"/>
              </a:rPr>
              <a:t>: Involves internal factors even when environmental conditions are suitable.</a:t>
            </a:r>
            <a:r>
              <a:rPr lang="en-US" dirty="0">
                <a:solidFill>
                  <a:srgbClr val="FF0000"/>
                </a:solidFill>
                <a:latin typeface="Times New Roman" panose="02020603050405020304" pitchFamily="18" charset="0"/>
                <a:cs typeface="Times New Roman" panose="02020603050405020304" pitchFamily="18" charset="0"/>
              </a:rPr>
              <a:t> such as hormonal imbalances or inhibitors that prevent germination </a:t>
            </a:r>
            <a:endParaRPr lang="en-US"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a:solidFill>
                  <a:srgbClr val="FF0000"/>
                </a:solidFill>
                <a:latin typeface="Times New Roman" panose="02020603050405020304" pitchFamily="18" charset="0"/>
                <a:cs typeface="Times New Roman" panose="02020603050405020304" pitchFamily="18" charset="0"/>
              </a:rPr>
              <a:t>Morphological Dormancy</a:t>
            </a:r>
            <a:r>
              <a:rPr lang="en-US" dirty="0">
                <a:latin typeface="Times New Roman" panose="02020603050405020304" pitchFamily="18" charset="0"/>
                <a:cs typeface="Times New Roman" panose="02020603050405020304" pitchFamily="18" charset="0"/>
              </a:rPr>
              <a:t>: Occurs when the embryo </a:t>
            </a:r>
            <a:r>
              <a:rPr lang="en-US" dirty="0">
                <a:solidFill>
                  <a:srgbClr val="FF0000"/>
                </a:solidFill>
                <a:latin typeface="Times New Roman" panose="02020603050405020304" pitchFamily="18" charset="0"/>
                <a:cs typeface="Times New Roman" panose="02020603050405020304" pitchFamily="18" charset="0"/>
              </a:rPr>
              <a:t>is not fully developed at maturity </a:t>
            </a:r>
          </a:p>
          <a:p>
            <a:pPr marL="285750" indent="-285750">
              <a:buFont typeface="Arial" panose="020B0604020202020204" pitchFamily="34" charset="0"/>
              <a:buChar char="•"/>
            </a:pPr>
            <a:r>
              <a:rPr lang="en-US" b="1" dirty="0">
                <a:solidFill>
                  <a:srgbClr val="FF0000"/>
                </a:solidFill>
                <a:latin typeface="Times New Roman" panose="02020603050405020304" pitchFamily="18" charset="0"/>
                <a:cs typeface="Times New Roman" panose="02020603050405020304" pitchFamily="18" charset="0"/>
              </a:rPr>
              <a:t>Combinational Dormancy</a:t>
            </a:r>
            <a:r>
              <a:rPr lang="en-US" dirty="0">
                <a:latin typeface="Times New Roman" panose="02020603050405020304" pitchFamily="18" charset="0"/>
                <a:cs typeface="Times New Roman" panose="02020603050405020304" pitchFamily="18" charset="0"/>
              </a:rPr>
              <a:t>: A combination of </a:t>
            </a:r>
            <a:r>
              <a:rPr lang="en-US" dirty="0">
                <a:solidFill>
                  <a:srgbClr val="FF0000"/>
                </a:solidFill>
                <a:latin typeface="Times New Roman" panose="02020603050405020304" pitchFamily="18" charset="0"/>
                <a:cs typeface="Times New Roman" panose="02020603050405020304" pitchFamily="18" charset="0"/>
              </a:rPr>
              <a:t>physical and physiological dormancies</a:t>
            </a:r>
            <a:r>
              <a:rPr lang="en-US" dirty="0">
                <a:latin typeface="Times New Roman" panose="02020603050405020304" pitchFamily="18" charset="0"/>
                <a:cs typeface="Times New Roman" panose="02020603050405020304" pitchFamily="18" charset="0"/>
              </a:rPr>
              <a:t>, requiring multiple treatments to break.</a:t>
            </a:r>
          </a:p>
          <a:p>
            <a:pPr marL="285750" indent="-285750" algn="ctr">
              <a:buFont typeface="Arial" panose="020B0604020202020204" pitchFamily="34" charset="0"/>
              <a:buChar char="•"/>
            </a:pPr>
            <a:endParaRPr lang="en-US" dirty="0">
              <a:solidFill>
                <a:srgbClr val="FF0000"/>
              </a:solidFill>
              <a:latin typeface="Times New Roman" panose="02020603050405020304" pitchFamily="18" charset="0"/>
              <a:cs typeface="Times New Roman" panose="02020603050405020304" pitchFamily="18" charset="0"/>
            </a:endParaRPr>
          </a:p>
          <a:p>
            <a:pPr algn="ctr"/>
            <a:endParaRPr lang="en-US" dirty="0">
              <a:solidFill>
                <a:srgbClr val="FF0000"/>
              </a:solidFill>
              <a:latin typeface="Times New Roman" panose="02020603050405020304" pitchFamily="18" charset="0"/>
              <a:cs typeface="Times New Roman" panose="02020603050405020304" pitchFamily="18" charset="0"/>
            </a:endParaRPr>
          </a:p>
          <a:p>
            <a:pPr algn="ctr"/>
            <a:r>
              <a:rPr lang="en-US" b="1" u="sng" dirty="0">
                <a:solidFill>
                  <a:srgbClr val="FF0000"/>
                </a:solidFill>
                <a:latin typeface="Times New Roman" panose="02020603050405020304" pitchFamily="18" charset="0"/>
                <a:cs typeface="Times New Roman" panose="02020603050405020304" pitchFamily="18" charset="0"/>
              </a:rPr>
              <a:t>Causes of Seed Dormancy</a:t>
            </a:r>
          </a:p>
          <a:p>
            <a:pPr marL="285750" indent="-285750">
              <a:buFont typeface="Arial" panose="020B0604020202020204" pitchFamily="34" charset="0"/>
              <a:buChar char="•"/>
            </a:pPr>
            <a:r>
              <a:rPr lang="en-US" b="1" dirty="0">
                <a:solidFill>
                  <a:srgbClr val="FF0000"/>
                </a:solidFill>
                <a:latin typeface="Times New Roman" panose="02020603050405020304" pitchFamily="18" charset="0"/>
                <a:cs typeface="Times New Roman" panose="02020603050405020304" pitchFamily="18" charset="0"/>
              </a:rPr>
              <a:t>Environmental Factors</a:t>
            </a:r>
            <a:r>
              <a:rPr lang="en-US" dirty="0">
                <a:latin typeface="Times New Roman" panose="02020603050405020304" pitchFamily="18" charset="0"/>
                <a:cs typeface="Times New Roman" panose="02020603050405020304" pitchFamily="18" charset="0"/>
              </a:rPr>
              <a:t>: Conditions such as light, temperature, moisture levels, and soil type can influence the degree of dormancy. For example, some seeds require exposure to light or cold temperatures (stratification) to break dormancy </a:t>
            </a:r>
          </a:p>
          <a:p>
            <a:pPr marL="285750" indent="-285750">
              <a:buFont typeface="Arial" panose="020B0604020202020204" pitchFamily="34" charset="0"/>
              <a:buChar char="•"/>
            </a:pPr>
            <a:r>
              <a:rPr lang="en-US" b="1" dirty="0">
                <a:solidFill>
                  <a:srgbClr val="FF0000"/>
                </a:solidFill>
                <a:latin typeface="Times New Roman" panose="02020603050405020304" pitchFamily="18" charset="0"/>
                <a:cs typeface="Times New Roman" panose="02020603050405020304" pitchFamily="18" charset="0"/>
              </a:rPr>
              <a:t>Genetic Factors</a:t>
            </a:r>
            <a:r>
              <a:rPr lang="en-US" dirty="0">
                <a:latin typeface="Times New Roman" panose="02020603050405020304" pitchFamily="18" charset="0"/>
                <a:cs typeface="Times New Roman" panose="02020603050405020304" pitchFamily="18" charset="0"/>
              </a:rPr>
              <a:t>: The genetic makeup of a seed affects its dormancy traits. Some species have evolved to have deeper dormancies based on their ecological niches, while others may have shallow dormancies that allow for quicker germination.</a:t>
            </a:r>
          </a:p>
          <a:p>
            <a:pPr marL="285750" indent="-285750">
              <a:buFont typeface="Arial" panose="020B0604020202020204" pitchFamily="34" charset="0"/>
              <a:buChar char="•"/>
            </a:pPr>
            <a:r>
              <a:rPr lang="en-US" b="1" dirty="0">
                <a:solidFill>
                  <a:srgbClr val="FF0000"/>
                </a:solidFill>
                <a:latin typeface="Times New Roman" panose="02020603050405020304" pitchFamily="18" charset="0"/>
                <a:cs typeface="Times New Roman" panose="02020603050405020304" pitchFamily="18" charset="0"/>
              </a:rPr>
              <a:t>Maternal Effects</a:t>
            </a:r>
            <a:r>
              <a:rPr lang="en-US" dirty="0">
                <a:latin typeface="Times New Roman" panose="02020603050405020304" pitchFamily="18" charset="0"/>
                <a:cs typeface="Times New Roman" panose="02020603050405020304" pitchFamily="18" charset="0"/>
              </a:rPr>
              <a:t>: The conditions experienced by the mother plant during seed development can influence dormancy traits in seeds. Factors such as nutrient availability and environmental stress can affect how dormant a seed will be </a:t>
            </a:r>
          </a:p>
          <a:p>
            <a:pPr marL="285750" indent="-285750">
              <a:buFont typeface="Arial" panose="020B0604020202020204" pitchFamily="34" charset="0"/>
              <a:buChar char="•"/>
            </a:pPr>
            <a:r>
              <a:rPr lang="en-US" b="1" dirty="0">
                <a:solidFill>
                  <a:srgbClr val="FF0000"/>
                </a:solidFill>
                <a:latin typeface="Times New Roman" panose="02020603050405020304" pitchFamily="18" charset="0"/>
                <a:cs typeface="Times New Roman" panose="02020603050405020304" pitchFamily="18" charset="0"/>
              </a:rPr>
              <a:t>Physiological Changes</a:t>
            </a:r>
            <a:r>
              <a:rPr lang="en-US" dirty="0">
                <a:latin typeface="Times New Roman" panose="02020603050405020304" pitchFamily="18" charset="0"/>
                <a:cs typeface="Times New Roman" panose="02020603050405020304" pitchFamily="18" charset="0"/>
              </a:rPr>
              <a:t>: As seeds </a:t>
            </a:r>
            <a:r>
              <a:rPr lang="en-US" b="1" dirty="0">
                <a:solidFill>
                  <a:srgbClr val="FF0000"/>
                </a:solidFill>
                <a:latin typeface="Times New Roman" panose="02020603050405020304" pitchFamily="18" charset="0"/>
                <a:cs typeface="Times New Roman" panose="02020603050405020304" pitchFamily="18" charset="0"/>
              </a:rPr>
              <a:t>age or are subjected to unfavorable conditions </a:t>
            </a:r>
            <a:r>
              <a:rPr lang="en-US" dirty="0">
                <a:latin typeface="Times New Roman" panose="02020603050405020304" pitchFamily="18" charset="0"/>
                <a:cs typeface="Times New Roman" panose="02020603050405020304" pitchFamily="18" charset="0"/>
              </a:rPr>
              <a:t>after imbibition (water absorption), they may enter a secondary dormancy state, which can be reversible depending on subsequent environmental changes </a:t>
            </a:r>
          </a:p>
          <a:p>
            <a:pPr marL="285750" indent="-285750">
              <a:buFont typeface="Arial" panose="020B0604020202020204" pitchFamily="34" charset="0"/>
              <a:buChar char="•"/>
            </a:pPr>
            <a:r>
              <a:rPr lang="en-US" b="1" dirty="0">
                <a:solidFill>
                  <a:srgbClr val="FF0000"/>
                </a:solidFill>
                <a:latin typeface="Times New Roman" panose="02020603050405020304" pitchFamily="18" charset="0"/>
                <a:cs typeface="Times New Roman" panose="02020603050405020304" pitchFamily="18" charset="0"/>
              </a:rPr>
              <a:t>Hormonal Regulation</a:t>
            </a:r>
            <a:r>
              <a:rPr lang="en-US" dirty="0">
                <a:latin typeface="Times New Roman" panose="02020603050405020304" pitchFamily="18" charset="0"/>
                <a:cs typeface="Times New Roman" panose="02020603050405020304" pitchFamily="18" charset="0"/>
              </a:rPr>
              <a:t>: Plant hormones play a significant role in regulating dormancy and germination processes. For instance, </a:t>
            </a:r>
            <a:r>
              <a:rPr lang="en-US" b="1" dirty="0">
                <a:solidFill>
                  <a:srgbClr val="FF0000"/>
                </a:solidFill>
                <a:latin typeface="Times New Roman" panose="02020603050405020304" pitchFamily="18" charset="0"/>
                <a:cs typeface="Times New Roman" panose="02020603050405020304" pitchFamily="18" charset="0"/>
              </a:rPr>
              <a:t>abscisic acid (ABA) promotes dormancy, while gibberellins (GA) are associated </a:t>
            </a:r>
            <a:r>
              <a:rPr lang="en-US" dirty="0">
                <a:latin typeface="Times New Roman" panose="02020603050405020304" pitchFamily="18" charset="0"/>
                <a:cs typeface="Times New Roman" panose="02020603050405020304" pitchFamily="18" charset="0"/>
              </a:rPr>
              <a:t>with breaking dormancy and promoting germination</a:t>
            </a: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a:p>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578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57F7508-2D6E-4E26-AB76-72E5C4776328}"/>
              </a:ext>
            </a:extLst>
          </p:cNvPr>
          <p:cNvPicPr>
            <a:picLocks noChangeAspect="1"/>
          </p:cNvPicPr>
          <p:nvPr/>
        </p:nvPicPr>
        <p:blipFill>
          <a:blip r:embed="rId2"/>
          <a:stretch>
            <a:fillRect/>
          </a:stretch>
        </p:blipFill>
        <p:spPr>
          <a:xfrm>
            <a:off x="0" y="0"/>
            <a:ext cx="12192000" cy="6899313"/>
          </a:xfrm>
          <a:prstGeom prst="rect">
            <a:avLst/>
          </a:prstGeom>
        </p:spPr>
      </p:pic>
      <p:sp>
        <p:nvSpPr>
          <p:cNvPr id="3" name="Arrow: Quad 2">
            <a:extLst>
              <a:ext uri="{FF2B5EF4-FFF2-40B4-BE49-F238E27FC236}">
                <a16:creationId xmlns:a16="http://schemas.microsoft.com/office/drawing/2014/main" id="{A7D5FF46-4BDE-4BA4-8F56-B579F1B89E22}"/>
              </a:ext>
            </a:extLst>
          </p:cNvPr>
          <p:cNvSpPr/>
          <p:nvPr/>
        </p:nvSpPr>
        <p:spPr>
          <a:xfrm>
            <a:off x="4396740" y="1923803"/>
            <a:ext cx="7795260" cy="4134097"/>
          </a:xfrm>
          <a:prstGeom prst="quad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3531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733756-CB37-4305-94B6-94C5BB061724}"/>
              </a:ext>
            </a:extLst>
          </p:cNvPr>
          <p:cNvPicPr>
            <a:picLocks noChangeAspect="1"/>
          </p:cNvPicPr>
          <p:nvPr/>
        </p:nvPicPr>
        <p:blipFill>
          <a:blip r:embed="rId2"/>
          <a:stretch>
            <a:fillRect/>
          </a:stretch>
        </p:blipFill>
        <p:spPr>
          <a:xfrm>
            <a:off x="-101872" y="80010"/>
            <a:ext cx="12293872" cy="6777990"/>
          </a:xfrm>
          <a:prstGeom prst="rect">
            <a:avLst/>
          </a:prstGeom>
        </p:spPr>
      </p:pic>
    </p:spTree>
    <p:extLst>
      <p:ext uri="{BB962C8B-B14F-4D97-AF65-F5344CB8AC3E}">
        <p14:creationId xmlns:p14="http://schemas.microsoft.com/office/powerpoint/2010/main" val="28861223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85298212-F38D-4195-9F8D-B3D08DB7167B}"/>
              </a:ext>
            </a:extLst>
          </p:cNvPr>
          <p:cNvGraphicFramePr>
            <a:graphicFrameLocks noGrp="1"/>
          </p:cNvGraphicFramePr>
          <p:nvPr>
            <p:extLst>
              <p:ext uri="{D42A27DB-BD31-4B8C-83A1-F6EECF244321}">
                <p14:modId xmlns:p14="http://schemas.microsoft.com/office/powerpoint/2010/main" val="1026061964"/>
              </p:ext>
            </p:extLst>
          </p:nvPr>
        </p:nvGraphicFramePr>
        <p:xfrm>
          <a:off x="0" y="0"/>
          <a:ext cx="12192000" cy="6442069"/>
        </p:xfrm>
        <a:graphic>
          <a:graphicData uri="http://schemas.openxmlformats.org/drawingml/2006/table">
            <a:tbl>
              <a:tblPr/>
              <a:tblGrid>
                <a:gridCol w="4064000">
                  <a:extLst>
                    <a:ext uri="{9D8B030D-6E8A-4147-A177-3AD203B41FA5}">
                      <a16:colId xmlns:a16="http://schemas.microsoft.com/office/drawing/2014/main" val="3306502863"/>
                    </a:ext>
                  </a:extLst>
                </a:gridCol>
                <a:gridCol w="4064000">
                  <a:extLst>
                    <a:ext uri="{9D8B030D-6E8A-4147-A177-3AD203B41FA5}">
                      <a16:colId xmlns:a16="http://schemas.microsoft.com/office/drawing/2014/main" val="1188756111"/>
                    </a:ext>
                  </a:extLst>
                </a:gridCol>
                <a:gridCol w="4064000">
                  <a:extLst>
                    <a:ext uri="{9D8B030D-6E8A-4147-A177-3AD203B41FA5}">
                      <a16:colId xmlns:a16="http://schemas.microsoft.com/office/drawing/2014/main" val="3106667110"/>
                    </a:ext>
                  </a:extLst>
                </a:gridCol>
              </a:tblGrid>
              <a:tr h="863451">
                <a:tc>
                  <a:txBody>
                    <a:bodyPr/>
                    <a:lstStyle/>
                    <a:p>
                      <a:pPr fontAlgn="t" latinLnBrk="0"/>
                      <a:r>
                        <a:rPr lang="en-US" sz="2400" b="1" dirty="0">
                          <a:solidFill>
                            <a:srgbClr val="FF0000"/>
                          </a:solidFill>
                          <a:effectLst/>
                          <a:latin typeface="Times New Roman" panose="02020603050405020304" pitchFamily="18" charset="0"/>
                          <a:cs typeface="Times New Roman" panose="02020603050405020304" pitchFamily="18" charset="0"/>
                        </a:rPr>
                        <a:t>Method of Breaking the seed Dormancy</a:t>
                      </a:r>
                    </a:p>
                  </a:txBody>
                  <a:tcPr marL="62162" marR="62162" marT="31081" marB="31081">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9525" cap="flat" cmpd="sng" algn="ctr">
                      <a:solidFill>
                        <a:srgbClr val="20724E"/>
                      </a:solidFill>
                      <a:prstDash val="solid"/>
                      <a:round/>
                      <a:headEnd type="none" w="med" len="med"/>
                      <a:tailEnd type="none" w="med" len="med"/>
                    </a:lnB>
                  </a:tcPr>
                </a:tc>
                <a:tc>
                  <a:txBody>
                    <a:bodyPr/>
                    <a:lstStyle/>
                    <a:p>
                      <a:pPr fontAlgn="t" latinLnBrk="0"/>
                      <a:r>
                        <a:rPr lang="en-US" sz="2400" b="0">
                          <a:effectLst/>
                          <a:latin typeface="Times New Roman" panose="02020603050405020304" pitchFamily="18" charset="0"/>
                          <a:cs typeface="Times New Roman" panose="02020603050405020304" pitchFamily="18" charset="0"/>
                        </a:rPr>
                        <a:t>Type of Dormancy Addressed</a:t>
                      </a:r>
                    </a:p>
                  </a:txBody>
                  <a:tcPr marL="62162" marR="62162" marT="31081" marB="31081">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9525" cap="flat" cmpd="sng" algn="ctr">
                      <a:solidFill>
                        <a:srgbClr val="20664E"/>
                      </a:solidFill>
                      <a:prstDash val="solid"/>
                      <a:round/>
                      <a:headEnd type="none" w="med" len="med"/>
                      <a:tailEnd type="none" w="med" len="med"/>
                    </a:lnB>
                  </a:tcPr>
                </a:tc>
                <a:tc>
                  <a:txBody>
                    <a:bodyPr/>
                    <a:lstStyle/>
                    <a:p>
                      <a:pPr fontAlgn="t" latinLnBrk="0"/>
                      <a:r>
                        <a:rPr lang="en-US" sz="2400" b="0">
                          <a:effectLst/>
                          <a:latin typeface="Times New Roman" panose="02020603050405020304" pitchFamily="18" charset="0"/>
                          <a:cs typeface="Times New Roman" panose="02020603050405020304" pitchFamily="18" charset="0"/>
                        </a:rPr>
                        <a:t>Details</a:t>
                      </a:r>
                    </a:p>
                  </a:txBody>
                  <a:tcPr marL="62162" marR="62162" marT="31081" marB="31081">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9525" cap="flat" cmpd="sng" algn="ctr">
                      <a:solidFill>
                        <a:srgbClr val="A0694E"/>
                      </a:solidFill>
                      <a:prstDash val="solid"/>
                      <a:round/>
                      <a:headEnd type="none" w="med" len="med"/>
                      <a:tailEnd type="none" w="med" len="med"/>
                    </a:lnB>
                  </a:tcPr>
                </a:tc>
                <a:extLst>
                  <a:ext uri="{0D108BD9-81ED-4DB2-BD59-A6C34878D82A}">
                    <a16:rowId xmlns:a16="http://schemas.microsoft.com/office/drawing/2014/main" val="177929704"/>
                  </a:ext>
                </a:extLst>
              </a:tr>
              <a:tr h="863451">
                <a:tc>
                  <a:txBody>
                    <a:bodyPr/>
                    <a:lstStyle/>
                    <a:p>
                      <a:pPr fontAlgn="base" latinLnBrk="0"/>
                      <a:r>
                        <a:rPr lang="en-US" sz="2400" b="0" dirty="0">
                          <a:effectLst/>
                          <a:latin typeface="Times New Roman" panose="02020603050405020304" pitchFamily="18" charset="0"/>
                          <a:cs typeface="Times New Roman" panose="02020603050405020304" pitchFamily="18" charset="0"/>
                        </a:rPr>
                        <a:t>Scarification(Morning Glory, Sweet pea, Lupine)</a:t>
                      </a:r>
                      <a:endParaRPr lang="en-US" sz="2400" dirty="0">
                        <a:effectLst/>
                        <a:latin typeface="Times New Roman" panose="02020603050405020304" pitchFamily="18" charset="0"/>
                        <a:cs typeface="Times New Roman" panose="02020603050405020304" pitchFamily="18" charset="0"/>
                      </a:endParaRPr>
                    </a:p>
                  </a:txBody>
                  <a:tcPr marL="62162" marR="62162" marT="31081" marB="31081" anchor="ctr">
                    <a:lnL w="9525" cap="flat" cmpd="sng" algn="ctr">
                      <a:solidFill>
                        <a:srgbClr val="20724E"/>
                      </a:solidFill>
                      <a:prstDash val="solid"/>
                      <a:round/>
                      <a:headEnd type="none" w="med" len="med"/>
                      <a:tailEnd type="none" w="med" len="med"/>
                    </a:lnL>
                    <a:lnR w="9525" cap="flat" cmpd="sng" algn="ctr">
                      <a:solidFill>
                        <a:srgbClr val="20664E"/>
                      </a:solidFill>
                      <a:prstDash val="solid"/>
                      <a:round/>
                      <a:headEnd type="none" w="med" len="med"/>
                      <a:tailEnd type="none" w="med" len="med"/>
                    </a:lnR>
                    <a:lnT w="9525" cap="flat" cmpd="sng" algn="ctr">
                      <a:solidFill>
                        <a:srgbClr val="20724E"/>
                      </a:solidFill>
                      <a:prstDash val="solid"/>
                      <a:round/>
                      <a:headEnd type="none" w="med" len="med"/>
                      <a:tailEnd type="none" w="med" len="med"/>
                    </a:lnT>
                    <a:lnB w="9525" cap="flat" cmpd="sng" algn="ctr">
                      <a:solidFill>
                        <a:srgbClr val="A075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Seed-coat Dormancy</a:t>
                      </a:r>
                    </a:p>
                  </a:txBody>
                  <a:tcPr marL="62162" marR="62162" marT="31081" marB="31081" anchor="ctr">
                    <a:lnL w="9525" cap="flat" cmpd="sng" algn="ctr">
                      <a:solidFill>
                        <a:srgbClr val="20664E"/>
                      </a:solidFill>
                      <a:prstDash val="solid"/>
                      <a:round/>
                      <a:headEnd type="none" w="med" len="med"/>
                      <a:tailEnd type="none" w="med" len="med"/>
                    </a:lnL>
                    <a:lnR w="9525" cap="flat" cmpd="sng" algn="ctr">
                      <a:solidFill>
                        <a:srgbClr val="A0694E"/>
                      </a:solidFill>
                      <a:prstDash val="solid"/>
                      <a:round/>
                      <a:headEnd type="none" w="med" len="med"/>
                      <a:tailEnd type="none" w="med" len="med"/>
                    </a:lnR>
                    <a:lnT w="9525" cap="flat" cmpd="sng" algn="ctr">
                      <a:solidFill>
                        <a:srgbClr val="20664E"/>
                      </a:solidFill>
                      <a:prstDash val="solid"/>
                      <a:round/>
                      <a:headEnd type="none" w="med" len="med"/>
                      <a:tailEnd type="none" w="med" len="med"/>
                    </a:lnT>
                    <a:lnB w="9525" cap="flat" cmpd="sng" algn="ctr">
                      <a:solidFill>
                        <a:srgbClr val="A067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Manual or chemical methods to damage seed coat.</a:t>
                      </a:r>
                    </a:p>
                  </a:txBody>
                  <a:tcPr marL="62162" marR="62162" marT="31081" marB="31081" anchor="ctr">
                    <a:lnL w="9525" cap="flat" cmpd="sng" algn="ctr">
                      <a:solidFill>
                        <a:srgbClr val="A0694E"/>
                      </a:solidFill>
                      <a:prstDash val="solid"/>
                      <a:round/>
                      <a:headEnd type="none" w="med" len="med"/>
                      <a:tailEnd type="none" w="med" len="med"/>
                    </a:lnL>
                    <a:lnR w="9525" cap="flat" cmpd="sng" algn="ctr">
                      <a:solidFill>
                        <a:srgbClr val="A0694E"/>
                      </a:solidFill>
                      <a:prstDash val="solid"/>
                      <a:round/>
                      <a:headEnd type="none" w="med" len="med"/>
                      <a:tailEnd type="none" w="med" len="med"/>
                    </a:lnR>
                    <a:lnT w="9525" cap="flat" cmpd="sng" algn="ctr">
                      <a:solidFill>
                        <a:srgbClr val="A0694E"/>
                      </a:solidFill>
                      <a:prstDash val="solid"/>
                      <a:round/>
                      <a:headEnd type="none" w="med" len="med"/>
                      <a:tailEnd type="none" w="med" len="med"/>
                    </a:lnT>
                    <a:lnB w="9525" cap="flat" cmpd="sng" algn="ctr">
                      <a:solidFill>
                        <a:srgbClr val="A0754E"/>
                      </a:solidFill>
                      <a:prstDash val="solid"/>
                      <a:round/>
                      <a:headEnd type="none" w="med" len="med"/>
                      <a:tailEnd type="none" w="med" len="med"/>
                    </a:lnB>
                  </a:tcPr>
                </a:tc>
                <a:extLst>
                  <a:ext uri="{0D108BD9-81ED-4DB2-BD59-A6C34878D82A}">
                    <a16:rowId xmlns:a16="http://schemas.microsoft.com/office/drawing/2014/main" val="3220761915"/>
                  </a:ext>
                </a:extLst>
              </a:tr>
              <a:tr h="863451">
                <a:tc>
                  <a:txBody>
                    <a:bodyPr/>
                    <a:lstStyle/>
                    <a:p>
                      <a:pPr fontAlgn="base" latinLnBrk="0"/>
                      <a:r>
                        <a:rPr lang="en-US" sz="2400" b="0" dirty="0">
                          <a:effectLst/>
                          <a:latin typeface="Times New Roman" panose="02020603050405020304" pitchFamily="18" charset="0"/>
                          <a:cs typeface="Times New Roman" panose="02020603050405020304" pitchFamily="18" charset="0"/>
                        </a:rPr>
                        <a:t>Cold Stratification(</a:t>
                      </a:r>
                      <a:endParaRPr lang="en-US" sz="2400" dirty="0">
                        <a:effectLst/>
                        <a:latin typeface="Times New Roman" panose="02020603050405020304" pitchFamily="18" charset="0"/>
                        <a:cs typeface="Times New Roman" panose="02020603050405020304" pitchFamily="18" charset="0"/>
                      </a:endParaRPr>
                    </a:p>
                  </a:txBody>
                  <a:tcPr marL="62162" marR="62162" marT="31081" marB="31081" anchor="ctr">
                    <a:lnL w="9525" cap="flat" cmpd="sng" algn="ctr">
                      <a:solidFill>
                        <a:srgbClr val="A0754E"/>
                      </a:solidFill>
                      <a:prstDash val="solid"/>
                      <a:round/>
                      <a:headEnd type="none" w="med" len="med"/>
                      <a:tailEnd type="none" w="med" len="med"/>
                    </a:lnL>
                    <a:lnR w="9525" cap="flat" cmpd="sng" algn="ctr">
                      <a:solidFill>
                        <a:srgbClr val="A0674E"/>
                      </a:solidFill>
                      <a:prstDash val="solid"/>
                      <a:round/>
                      <a:headEnd type="none" w="med" len="med"/>
                      <a:tailEnd type="none" w="med" len="med"/>
                    </a:lnR>
                    <a:lnT w="9525" cap="flat" cmpd="sng" algn="ctr">
                      <a:solidFill>
                        <a:srgbClr val="A0754E"/>
                      </a:solidFill>
                      <a:prstDash val="solid"/>
                      <a:round/>
                      <a:headEnd type="none" w="med" len="med"/>
                      <a:tailEnd type="none" w="med" len="med"/>
                    </a:lnT>
                    <a:lnB w="9525" cap="flat" cmpd="sng" algn="ctr">
                      <a:solidFill>
                        <a:srgbClr val="A067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Embryo Dormancy</a:t>
                      </a:r>
                    </a:p>
                  </a:txBody>
                  <a:tcPr marL="62162" marR="62162" marT="31081" marB="31081" anchor="ctr">
                    <a:lnL w="9525" cap="flat" cmpd="sng" algn="ctr">
                      <a:solidFill>
                        <a:srgbClr val="A0674E"/>
                      </a:solidFill>
                      <a:prstDash val="solid"/>
                      <a:round/>
                      <a:headEnd type="none" w="med" len="med"/>
                      <a:tailEnd type="none" w="med" len="med"/>
                    </a:lnL>
                    <a:lnR w="9525" cap="flat" cmpd="sng" algn="ctr">
                      <a:solidFill>
                        <a:srgbClr val="A0754E"/>
                      </a:solidFill>
                      <a:prstDash val="solid"/>
                      <a:round/>
                      <a:headEnd type="none" w="med" len="med"/>
                      <a:tailEnd type="none" w="med" len="med"/>
                    </a:lnR>
                    <a:lnT w="9525" cap="flat" cmpd="sng" algn="ctr">
                      <a:solidFill>
                        <a:srgbClr val="A0674E"/>
                      </a:solidFill>
                      <a:prstDash val="solid"/>
                      <a:round/>
                      <a:headEnd type="none" w="med" len="med"/>
                      <a:tailEnd type="none" w="med" len="med"/>
                    </a:lnT>
                    <a:lnB w="9525" cap="flat" cmpd="sng" algn="ctr">
                      <a:solidFill>
                        <a:srgbClr val="2073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Moist storage at low temperatures for several days.</a:t>
                      </a:r>
                    </a:p>
                  </a:txBody>
                  <a:tcPr marL="62162" marR="62162" marT="31081" marB="31081" anchor="ctr">
                    <a:lnL w="9525" cap="flat" cmpd="sng" algn="ctr">
                      <a:solidFill>
                        <a:srgbClr val="A0754E"/>
                      </a:solidFill>
                      <a:prstDash val="solid"/>
                      <a:round/>
                      <a:headEnd type="none" w="med" len="med"/>
                      <a:tailEnd type="none" w="med" len="med"/>
                    </a:lnL>
                    <a:lnR w="9525" cap="flat" cmpd="sng" algn="ctr">
                      <a:solidFill>
                        <a:srgbClr val="A0754E"/>
                      </a:solidFill>
                      <a:prstDash val="solid"/>
                      <a:round/>
                      <a:headEnd type="none" w="med" len="med"/>
                      <a:tailEnd type="none" w="med" len="med"/>
                    </a:lnR>
                    <a:lnT w="9525" cap="flat" cmpd="sng" algn="ctr">
                      <a:solidFill>
                        <a:srgbClr val="A0754E"/>
                      </a:solidFill>
                      <a:prstDash val="solid"/>
                      <a:round/>
                      <a:headEnd type="none" w="med" len="med"/>
                      <a:tailEnd type="none" w="med" len="med"/>
                    </a:lnT>
                    <a:lnB w="9525" cap="flat" cmpd="sng" algn="ctr">
                      <a:solidFill>
                        <a:srgbClr val="A06D4E"/>
                      </a:solidFill>
                      <a:prstDash val="solid"/>
                      <a:round/>
                      <a:headEnd type="none" w="med" len="med"/>
                      <a:tailEnd type="none" w="med" len="med"/>
                    </a:lnB>
                  </a:tcPr>
                </a:tc>
                <a:extLst>
                  <a:ext uri="{0D108BD9-81ED-4DB2-BD59-A6C34878D82A}">
                    <a16:rowId xmlns:a16="http://schemas.microsoft.com/office/drawing/2014/main" val="377151046"/>
                  </a:ext>
                </a:extLst>
              </a:tr>
              <a:tr h="1261363">
                <a:tc>
                  <a:txBody>
                    <a:bodyPr/>
                    <a:lstStyle/>
                    <a:p>
                      <a:pPr fontAlgn="base" latinLnBrk="0"/>
                      <a:r>
                        <a:rPr lang="en-US" sz="2400" b="0">
                          <a:effectLst/>
                          <a:latin typeface="Times New Roman" panose="02020603050405020304" pitchFamily="18" charset="0"/>
                          <a:cs typeface="Times New Roman" panose="02020603050405020304" pitchFamily="18" charset="0"/>
                        </a:rPr>
                        <a:t>Preheating</a:t>
                      </a:r>
                      <a:endParaRPr lang="en-US" sz="2400">
                        <a:effectLst/>
                        <a:latin typeface="Times New Roman" panose="02020603050405020304" pitchFamily="18" charset="0"/>
                        <a:cs typeface="Times New Roman" panose="02020603050405020304" pitchFamily="18" charset="0"/>
                      </a:endParaRPr>
                    </a:p>
                  </a:txBody>
                  <a:tcPr marL="62162" marR="62162" marT="31081" marB="31081" anchor="ctr">
                    <a:lnL w="9525" cap="flat" cmpd="sng" algn="ctr">
                      <a:solidFill>
                        <a:srgbClr val="A0674E"/>
                      </a:solidFill>
                      <a:prstDash val="solid"/>
                      <a:round/>
                      <a:headEnd type="none" w="med" len="med"/>
                      <a:tailEnd type="none" w="med" len="med"/>
                    </a:lnL>
                    <a:lnR w="9525" cap="flat" cmpd="sng" algn="ctr">
                      <a:solidFill>
                        <a:srgbClr val="20734E"/>
                      </a:solidFill>
                      <a:prstDash val="solid"/>
                      <a:round/>
                      <a:headEnd type="none" w="med" len="med"/>
                      <a:tailEnd type="none" w="med" len="med"/>
                    </a:lnR>
                    <a:lnT w="9525" cap="flat" cmpd="sng" algn="ctr">
                      <a:solidFill>
                        <a:srgbClr val="A0674E"/>
                      </a:solidFill>
                      <a:prstDash val="solid"/>
                      <a:round/>
                      <a:headEnd type="none" w="med" len="med"/>
                      <a:tailEnd type="none" w="med" len="med"/>
                    </a:lnT>
                    <a:lnB w="9525" cap="flat" cmpd="sng" algn="ctr">
                      <a:solidFill>
                        <a:srgbClr val="206A4E"/>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Embryo Dormancy</a:t>
                      </a:r>
                    </a:p>
                  </a:txBody>
                  <a:tcPr marL="62162" marR="62162" marT="31081" marB="31081" anchor="ctr">
                    <a:lnL w="9525" cap="flat" cmpd="sng" algn="ctr">
                      <a:solidFill>
                        <a:srgbClr val="20734E"/>
                      </a:solidFill>
                      <a:prstDash val="solid"/>
                      <a:round/>
                      <a:headEnd type="none" w="med" len="med"/>
                      <a:tailEnd type="none" w="med" len="med"/>
                    </a:lnL>
                    <a:lnR w="9525" cap="flat" cmpd="sng" algn="ctr">
                      <a:solidFill>
                        <a:srgbClr val="A06D4E"/>
                      </a:solidFill>
                      <a:prstDash val="solid"/>
                      <a:round/>
                      <a:headEnd type="none" w="med" len="med"/>
                      <a:tailEnd type="none" w="med" len="med"/>
                    </a:lnR>
                    <a:lnT w="9525" cap="flat" cmpd="sng" algn="ctr">
                      <a:solidFill>
                        <a:srgbClr val="20734E"/>
                      </a:solidFill>
                      <a:prstDash val="solid"/>
                      <a:round/>
                      <a:headEnd type="none" w="med" len="med"/>
                      <a:tailEnd type="none" w="med" len="med"/>
                    </a:lnT>
                    <a:lnB w="9525" cap="flat" cmpd="sng" algn="ctr">
                      <a:solidFill>
                        <a:srgbClr val="207D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Treatment at moderate temperatures to stimulate growth.</a:t>
                      </a:r>
                    </a:p>
                  </a:txBody>
                  <a:tcPr marL="62162" marR="62162" marT="31081" marB="31081" anchor="ctr">
                    <a:lnL w="9525" cap="flat" cmpd="sng" algn="ctr">
                      <a:solidFill>
                        <a:srgbClr val="A06D4E"/>
                      </a:solidFill>
                      <a:prstDash val="solid"/>
                      <a:round/>
                      <a:headEnd type="none" w="med" len="med"/>
                      <a:tailEnd type="none" w="med" len="med"/>
                    </a:lnL>
                    <a:lnR w="9525" cap="flat" cmpd="sng" algn="ctr">
                      <a:solidFill>
                        <a:srgbClr val="A06D4E"/>
                      </a:solidFill>
                      <a:prstDash val="solid"/>
                      <a:round/>
                      <a:headEnd type="none" w="med" len="med"/>
                      <a:tailEnd type="none" w="med" len="med"/>
                    </a:lnR>
                    <a:lnT w="9525" cap="flat" cmpd="sng" algn="ctr">
                      <a:solidFill>
                        <a:srgbClr val="A06D4E"/>
                      </a:solidFill>
                      <a:prstDash val="solid"/>
                      <a:round/>
                      <a:headEnd type="none" w="med" len="med"/>
                      <a:tailEnd type="none" w="med" len="med"/>
                    </a:lnT>
                    <a:lnB w="9525" cap="flat" cmpd="sng" algn="ctr">
                      <a:solidFill>
                        <a:srgbClr val="A07D4E"/>
                      </a:solidFill>
                      <a:prstDash val="solid"/>
                      <a:round/>
                      <a:headEnd type="none" w="med" len="med"/>
                      <a:tailEnd type="none" w="med" len="med"/>
                    </a:lnB>
                  </a:tcPr>
                </a:tc>
                <a:extLst>
                  <a:ext uri="{0D108BD9-81ED-4DB2-BD59-A6C34878D82A}">
                    <a16:rowId xmlns:a16="http://schemas.microsoft.com/office/drawing/2014/main" val="4199545265"/>
                  </a:ext>
                </a:extLst>
              </a:tr>
              <a:tr h="863451">
                <a:tc>
                  <a:txBody>
                    <a:bodyPr/>
                    <a:lstStyle/>
                    <a:p>
                      <a:pPr fontAlgn="base" latinLnBrk="0"/>
                      <a:r>
                        <a:rPr lang="en-US" sz="2400" b="0">
                          <a:effectLst/>
                          <a:latin typeface="Times New Roman" panose="02020603050405020304" pitchFamily="18" charset="0"/>
                          <a:cs typeface="Times New Roman" panose="02020603050405020304" pitchFamily="18" charset="0"/>
                        </a:rPr>
                        <a:t>Gibberellic Acid (GA3)</a:t>
                      </a:r>
                      <a:endParaRPr lang="en-US" sz="2400">
                        <a:effectLst/>
                        <a:latin typeface="Times New Roman" panose="02020603050405020304" pitchFamily="18" charset="0"/>
                        <a:cs typeface="Times New Roman" panose="02020603050405020304" pitchFamily="18" charset="0"/>
                      </a:endParaRPr>
                    </a:p>
                  </a:txBody>
                  <a:tcPr marL="62162" marR="62162" marT="31081" marB="31081" anchor="ctr">
                    <a:lnL w="9525" cap="flat" cmpd="sng" algn="ctr">
                      <a:solidFill>
                        <a:srgbClr val="206A4E"/>
                      </a:solidFill>
                      <a:prstDash val="solid"/>
                      <a:round/>
                      <a:headEnd type="none" w="med" len="med"/>
                      <a:tailEnd type="none" w="med" len="med"/>
                    </a:lnL>
                    <a:lnR w="9525" cap="flat" cmpd="sng" algn="ctr">
                      <a:solidFill>
                        <a:srgbClr val="207D4E"/>
                      </a:solidFill>
                      <a:prstDash val="solid"/>
                      <a:round/>
                      <a:headEnd type="none" w="med" len="med"/>
                      <a:tailEnd type="none" w="med" len="med"/>
                    </a:lnR>
                    <a:lnT w="9525" cap="flat" cmpd="sng" algn="ctr">
                      <a:solidFill>
                        <a:srgbClr val="206A4E"/>
                      </a:solidFill>
                      <a:prstDash val="solid"/>
                      <a:round/>
                      <a:headEnd type="none" w="med" len="med"/>
                      <a:tailEnd type="none" w="med" len="med"/>
                    </a:lnT>
                    <a:lnB w="9525" cap="flat" cmpd="sng" algn="ctr">
                      <a:solidFill>
                        <a:srgbClr val="A066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Embryo Dormancy</a:t>
                      </a:r>
                    </a:p>
                  </a:txBody>
                  <a:tcPr marL="62162" marR="62162" marT="31081" marB="31081" anchor="ctr">
                    <a:lnL w="9525" cap="flat" cmpd="sng" algn="ctr">
                      <a:solidFill>
                        <a:srgbClr val="207D4E"/>
                      </a:solidFill>
                      <a:prstDash val="solid"/>
                      <a:round/>
                      <a:headEnd type="none" w="med" len="med"/>
                      <a:tailEnd type="none" w="med" len="med"/>
                    </a:lnL>
                    <a:lnR w="9525" cap="flat" cmpd="sng" algn="ctr">
                      <a:solidFill>
                        <a:srgbClr val="A07D4E"/>
                      </a:solidFill>
                      <a:prstDash val="solid"/>
                      <a:round/>
                      <a:headEnd type="none" w="med" len="med"/>
                      <a:tailEnd type="none" w="med" len="med"/>
                    </a:lnR>
                    <a:lnT w="9525" cap="flat" cmpd="sng" algn="ctr">
                      <a:solidFill>
                        <a:srgbClr val="207D4E"/>
                      </a:solidFill>
                      <a:prstDash val="solid"/>
                      <a:round/>
                      <a:headEnd type="none" w="med" len="med"/>
                      <a:tailEnd type="none" w="med" len="med"/>
                    </a:lnT>
                    <a:lnB w="9525" cap="flat" cmpd="sng" algn="ctr">
                      <a:solidFill>
                        <a:srgbClr val="206C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Hormonal treatment to enhance metabolic activity.</a:t>
                      </a:r>
                    </a:p>
                  </a:txBody>
                  <a:tcPr marL="62162" marR="62162" marT="31081" marB="31081" anchor="ctr">
                    <a:lnL w="9525" cap="flat" cmpd="sng" algn="ctr">
                      <a:solidFill>
                        <a:srgbClr val="A07D4E"/>
                      </a:solidFill>
                      <a:prstDash val="solid"/>
                      <a:round/>
                      <a:headEnd type="none" w="med" len="med"/>
                      <a:tailEnd type="none" w="med" len="med"/>
                    </a:lnL>
                    <a:lnR w="9525" cap="flat" cmpd="sng" algn="ctr">
                      <a:solidFill>
                        <a:srgbClr val="A07D4E"/>
                      </a:solidFill>
                      <a:prstDash val="solid"/>
                      <a:round/>
                      <a:headEnd type="none" w="med" len="med"/>
                      <a:tailEnd type="none" w="med" len="med"/>
                    </a:lnR>
                    <a:lnT w="9525" cap="flat" cmpd="sng" algn="ctr">
                      <a:solidFill>
                        <a:srgbClr val="A07D4E"/>
                      </a:solidFill>
                      <a:prstDash val="solid"/>
                      <a:round/>
                      <a:headEnd type="none" w="med" len="med"/>
                      <a:tailEnd type="none" w="med" len="med"/>
                    </a:lnT>
                    <a:lnB w="9525" cap="flat" cmpd="sng" algn="ctr">
                      <a:solidFill>
                        <a:srgbClr val="20764E"/>
                      </a:solidFill>
                      <a:prstDash val="solid"/>
                      <a:round/>
                      <a:headEnd type="none" w="med" len="med"/>
                      <a:tailEnd type="none" w="med" len="med"/>
                    </a:lnB>
                  </a:tcPr>
                </a:tc>
                <a:extLst>
                  <a:ext uri="{0D108BD9-81ED-4DB2-BD59-A6C34878D82A}">
                    <a16:rowId xmlns:a16="http://schemas.microsoft.com/office/drawing/2014/main" val="1353912591"/>
                  </a:ext>
                </a:extLst>
              </a:tr>
              <a:tr h="863451">
                <a:tc>
                  <a:txBody>
                    <a:bodyPr/>
                    <a:lstStyle/>
                    <a:p>
                      <a:pPr fontAlgn="base" latinLnBrk="0"/>
                      <a:r>
                        <a:rPr lang="en-US" sz="2400" b="0">
                          <a:effectLst/>
                          <a:latin typeface="Times New Roman" panose="02020603050405020304" pitchFamily="18" charset="0"/>
                          <a:cs typeface="Times New Roman" panose="02020603050405020304" pitchFamily="18" charset="0"/>
                        </a:rPr>
                        <a:t>Potassium Nitrate (KNO3)</a:t>
                      </a:r>
                      <a:endParaRPr lang="en-US" sz="2400">
                        <a:effectLst/>
                        <a:latin typeface="Times New Roman" panose="02020603050405020304" pitchFamily="18" charset="0"/>
                        <a:cs typeface="Times New Roman" panose="02020603050405020304" pitchFamily="18" charset="0"/>
                      </a:endParaRPr>
                    </a:p>
                  </a:txBody>
                  <a:tcPr marL="62162" marR="62162" marT="31081" marB="31081" anchor="ctr">
                    <a:lnL w="9525" cap="flat" cmpd="sng" algn="ctr">
                      <a:solidFill>
                        <a:srgbClr val="A0664E"/>
                      </a:solidFill>
                      <a:prstDash val="solid"/>
                      <a:round/>
                      <a:headEnd type="none" w="med" len="med"/>
                      <a:tailEnd type="none" w="med" len="med"/>
                    </a:lnL>
                    <a:lnR w="9525" cap="flat" cmpd="sng" algn="ctr">
                      <a:solidFill>
                        <a:srgbClr val="206C4E"/>
                      </a:solidFill>
                      <a:prstDash val="solid"/>
                      <a:round/>
                      <a:headEnd type="none" w="med" len="med"/>
                      <a:tailEnd type="none" w="med" len="med"/>
                    </a:lnR>
                    <a:lnT w="9525" cap="flat" cmpd="sng" algn="ctr">
                      <a:solidFill>
                        <a:srgbClr val="A0664E"/>
                      </a:solidFill>
                      <a:prstDash val="solid"/>
                      <a:round/>
                      <a:headEnd type="none" w="med" len="med"/>
                      <a:tailEnd type="none" w="med" len="med"/>
                    </a:lnT>
                    <a:lnB w="9525" cap="flat" cmpd="sng" algn="ctr">
                      <a:solidFill>
                        <a:srgbClr val="A079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Embryo Dormancy</a:t>
                      </a:r>
                    </a:p>
                  </a:txBody>
                  <a:tcPr marL="62162" marR="62162" marT="31081" marB="31081" anchor="ctr">
                    <a:lnL w="9525" cap="flat" cmpd="sng" algn="ctr">
                      <a:solidFill>
                        <a:srgbClr val="206C4E"/>
                      </a:solidFill>
                      <a:prstDash val="solid"/>
                      <a:round/>
                      <a:headEnd type="none" w="med" len="med"/>
                      <a:tailEnd type="none" w="med" len="med"/>
                    </a:lnL>
                    <a:lnR w="9525" cap="flat" cmpd="sng" algn="ctr">
                      <a:solidFill>
                        <a:srgbClr val="20764E"/>
                      </a:solidFill>
                      <a:prstDash val="solid"/>
                      <a:round/>
                      <a:headEnd type="none" w="med" len="med"/>
                      <a:tailEnd type="none" w="med" len="med"/>
                    </a:lnR>
                    <a:lnT w="9525" cap="flat" cmpd="sng" algn="ctr">
                      <a:solidFill>
                        <a:srgbClr val="206C4E"/>
                      </a:solidFill>
                      <a:prstDash val="solid"/>
                      <a:round/>
                      <a:headEnd type="none" w="med" len="med"/>
                      <a:tailEnd type="none" w="med" len="med"/>
                    </a:lnT>
                    <a:lnB w="9525" cap="flat" cmpd="sng" algn="ctr">
                      <a:solidFill>
                        <a:srgbClr val="A072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Nutrient solution to promote germination.</a:t>
                      </a:r>
                    </a:p>
                  </a:txBody>
                  <a:tcPr marL="62162" marR="62162" marT="31081" marB="31081" anchor="ctr">
                    <a:lnL w="9525" cap="flat" cmpd="sng" algn="ctr">
                      <a:solidFill>
                        <a:srgbClr val="20764E"/>
                      </a:solidFill>
                      <a:prstDash val="solid"/>
                      <a:round/>
                      <a:headEnd type="none" w="med" len="med"/>
                      <a:tailEnd type="none" w="med" len="med"/>
                    </a:lnL>
                    <a:lnR w="9525" cap="flat" cmpd="sng" algn="ctr">
                      <a:solidFill>
                        <a:srgbClr val="20764E"/>
                      </a:solidFill>
                      <a:prstDash val="solid"/>
                      <a:round/>
                      <a:headEnd type="none" w="med" len="med"/>
                      <a:tailEnd type="none" w="med" len="med"/>
                    </a:lnR>
                    <a:lnT w="9525" cap="flat" cmpd="sng" algn="ctr">
                      <a:solidFill>
                        <a:srgbClr val="20764E"/>
                      </a:solidFill>
                      <a:prstDash val="solid"/>
                      <a:round/>
                      <a:headEnd type="none" w="med" len="med"/>
                      <a:tailEnd type="none" w="med" len="med"/>
                    </a:lnT>
                    <a:lnB w="9525" cap="flat" cmpd="sng" algn="ctr">
                      <a:solidFill>
                        <a:srgbClr val="20684E"/>
                      </a:solidFill>
                      <a:prstDash val="solid"/>
                      <a:round/>
                      <a:headEnd type="none" w="med" len="med"/>
                      <a:tailEnd type="none" w="med" len="med"/>
                    </a:lnB>
                  </a:tcPr>
                </a:tc>
                <a:extLst>
                  <a:ext uri="{0D108BD9-81ED-4DB2-BD59-A6C34878D82A}">
                    <a16:rowId xmlns:a16="http://schemas.microsoft.com/office/drawing/2014/main" val="2850525353"/>
                  </a:ext>
                </a:extLst>
              </a:tr>
              <a:tr h="863451">
                <a:tc>
                  <a:txBody>
                    <a:bodyPr/>
                    <a:lstStyle/>
                    <a:p>
                      <a:pPr fontAlgn="base" latinLnBrk="0"/>
                      <a:r>
                        <a:rPr lang="en-US" sz="2400" b="0">
                          <a:effectLst/>
                          <a:latin typeface="Times New Roman" panose="02020603050405020304" pitchFamily="18" charset="0"/>
                          <a:cs typeface="Times New Roman" panose="02020603050405020304" pitchFamily="18" charset="0"/>
                        </a:rPr>
                        <a:t>Light Exposure</a:t>
                      </a:r>
                      <a:endParaRPr lang="en-US" sz="2400">
                        <a:effectLst/>
                        <a:latin typeface="Times New Roman" panose="02020603050405020304" pitchFamily="18" charset="0"/>
                        <a:cs typeface="Times New Roman" panose="02020603050405020304" pitchFamily="18" charset="0"/>
                      </a:endParaRPr>
                    </a:p>
                  </a:txBody>
                  <a:tcPr marL="62162" marR="62162" marT="31081" marB="31081" anchor="ctr">
                    <a:lnL w="9525" cap="flat" cmpd="sng" algn="ctr">
                      <a:solidFill>
                        <a:srgbClr val="A0794E"/>
                      </a:solidFill>
                      <a:prstDash val="solid"/>
                      <a:round/>
                      <a:headEnd type="none" w="med" len="med"/>
                      <a:tailEnd type="none" w="med" len="med"/>
                    </a:lnL>
                    <a:lnR w="9525" cap="flat" cmpd="sng" algn="ctr">
                      <a:solidFill>
                        <a:srgbClr val="A0724E"/>
                      </a:solidFill>
                      <a:prstDash val="solid"/>
                      <a:round/>
                      <a:headEnd type="none" w="med" len="med"/>
                      <a:tailEnd type="none" w="med" len="med"/>
                    </a:lnR>
                    <a:lnT w="9525" cap="flat" cmpd="sng" algn="ctr">
                      <a:solidFill>
                        <a:srgbClr val="A0794E"/>
                      </a:solidFill>
                      <a:prstDash val="solid"/>
                      <a:round/>
                      <a:headEnd type="none" w="med" len="med"/>
                      <a:tailEnd type="none" w="med" len="med"/>
                    </a:lnT>
                    <a:lnB w="9525" cap="flat" cmpd="sng" algn="ctr">
                      <a:solidFill>
                        <a:srgbClr val="A0794E"/>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Light-sensitive Seeds</a:t>
                      </a:r>
                    </a:p>
                  </a:txBody>
                  <a:tcPr marL="62162" marR="62162" marT="31081" marB="31081" anchor="ctr">
                    <a:lnL w="9525" cap="flat" cmpd="sng" algn="ctr">
                      <a:solidFill>
                        <a:srgbClr val="A0724E"/>
                      </a:solidFill>
                      <a:prstDash val="solid"/>
                      <a:round/>
                      <a:headEnd type="none" w="med" len="med"/>
                      <a:tailEnd type="none" w="med" len="med"/>
                    </a:lnL>
                    <a:lnR w="9525" cap="flat" cmpd="sng" algn="ctr">
                      <a:solidFill>
                        <a:srgbClr val="20684E"/>
                      </a:solidFill>
                      <a:prstDash val="solid"/>
                      <a:round/>
                      <a:headEnd type="none" w="med" len="med"/>
                      <a:tailEnd type="none" w="med" len="med"/>
                    </a:lnR>
                    <a:lnT w="9525" cap="flat" cmpd="sng" algn="ctr">
                      <a:solidFill>
                        <a:srgbClr val="A0724E"/>
                      </a:solidFill>
                      <a:prstDash val="solid"/>
                      <a:round/>
                      <a:headEnd type="none" w="med" len="med"/>
                      <a:tailEnd type="none" w="med" len="med"/>
                    </a:lnT>
                    <a:lnB w="9525" cap="flat" cmpd="sng" algn="ctr">
                      <a:solidFill>
                        <a:srgbClr val="A0724E"/>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Providing adequate light during germination cycles.</a:t>
                      </a:r>
                    </a:p>
                  </a:txBody>
                  <a:tcPr marL="62162" marR="62162" marT="31081" marB="31081" anchor="ctr">
                    <a:lnL w="9525" cap="flat" cmpd="sng" algn="ctr">
                      <a:solidFill>
                        <a:srgbClr val="20684E"/>
                      </a:solidFill>
                      <a:prstDash val="solid"/>
                      <a:round/>
                      <a:headEnd type="none" w="med" len="med"/>
                      <a:tailEnd type="none" w="med" len="med"/>
                    </a:lnL>
                    <a:lnR w="9525" cap="flat" cmpd="sng" algn="ctr">
                      <a:solidFill>
                        <a:srgbClr val="20684E"/>
                      </a:solidFill>
                      <a:prstDash val="solid"/>
                      <a:round/>
                      <a:headEnd type="none" w="med" len="med"/>
                      <a:tailEnd type="none" w="med" len="med"/>
                    </a:lnR>
                    <a:lnT w="9525" cap="flat" cmpd="sng" algn="ctr">
                      <a:solidFill>
                        <a:srgbClr val="20684E"/>
                      </a:solidFill>
                      <a:prstDash val="solid"/>
                      <a:round/>
                      <a:headEnd type="none" w="med" len="med"/>
                      <a:tailEnd type="none" w="med" len="med"/>
                    </a:lnT>
                    <a:lnB w="9525" cap="flat" cmpd="sng" algn="ctr">
                      <a:solidFill>
                        <a:srgbClr val="20684E"/>
                      </a:solidFill>
                      <a:prstDash val="solid"/>
                      <a:round/>
                      <a:headEnd type="none" w="med" len="med"/>
                      <a:tailEnd type="none" w="med" len="med"/>
                    </a:lnB>
                  </a:tcPr>
                </a:tc>
                <a:extLst>
                  <a:ext uri="{0D108BD9-81ED-4DB2-BD59-A6C34878D82A}">
                    <a16:rowId xmlns:a16="http://schemas.microsoft.com/office/drawing/2014/main" val="3882612262"/>
                  </a:ext>
                </a:extLst>
              </a:tr>
            </a:tbl>
          </a:graphicData>
        </a:graphic>
      </p:graphicFrame>
    </p:spTree>
    <p:extLst>
      <p:ext uri="{BB962C8B-B14F-4D97-AF65-F5344CB8AC3E}">
        <p14:creationId xmlns:p14="http://schemas.microsoft.com/office/powerpoint/2010/main" val="1656992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D0A9180-FDCA-4273-812E-2DDA924E68EB}"/>
              </a:ext>
            </a:extLst>
          </p:cNvPr>
          <p:cNvSpPr/>
          <p:nvPr/>
        </p:nvSpPr>
        <p:spPr>
          <a:xfrm>
            <a:off x="0" y="612845"/>
            <a:ext cx="12192000" cy="5632311"/>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Polytunnels, also known as grow tunnels, are structures designed to create a controlled environment for growing plants, </a:t>
            </a:r>
            <a:r>
              <a:rPr lang="en-US" sz="2400" b="1" dirty="0">
                <a:solidFill>
                  <a:srgbClr val="FF0000"/>
                </a:solidFill>
                <a:latin typeface="__fkGroteskNeue_598ab8"/>
                <a:cs typeface="Times New Roman" panose="02020603050405020304" pitchFamily="18" charset="0"/>
              </a:rPr>
              <a:t>e</a:t>
            </a:r>
            <a:r>
              <a:rPr lang="en-US" sz="2400" b="1" dirty="0">
                <a:solidFill>
                  <a:srgbClr val="FF0000"/>
                </a:solidFill>
                <a:latin typeface="Times New Roman" panose="02020603050405020304" pitchFamily="18" charset="0"/>
                <a:cs typeface="Times New Roman" panose="02020603050405020304" pitchFamily="18" charset="0"/>
              </a:rPr>
              <a:t>xtending the growing season and protecting crops from adverse weather conditions</a:t>
            </a:r>
            <a:r>
              <a:rPr lang="en-US" sz="2400" dirty="0">
                <a:latin typeface="Times New Roman" panose="02020603050405020304" pitchFamily="18" charset="0"/>
                <a:cs typeface="Times New Roman" panose="02020603050405020304" pitchFamily="18" charset="0"/>
              </a:rPr>
              <a:t>. They are particularly popular among both commercial growers and home gardeners due to their versatility and cost-effectiveness.</a:t>
            </a:r>
          </a:p>
          <a:p>
            <a:pPr algn="ctr"/>
            <a:r>
              <a:rPr lang="en-US" sz="2400" b="1" dirty="0">
                <a:solidFill>
                  <a:srgbClr val="FF0000"/>
                </a:solidFill>
                <a:latin typeface="Times New Roman" panose="02020603050405020304" pitchFamily="18" charset="0"/>
                <a:cs typeface="Times New Roman" panose="02020603050405020304" pitchFamily="18" charset="0"/>
              </a:rPr>
              <a:t>Advantages of Polytunnels</a:t>
            </a:r>
          </a:p>
          <a:p>
            <a:pPr marL="285750" indent="-285750">
              <a:buFont typeface="Arial" panose="020B0604020202020204" pitchFamily="34" charset="0"/>
              <a:buChar char="•"/>
            </a:pPr>
            <a:r>
              <a:rPr lang="en-US" sz="2400" b="1" dirty="0">
                <a:solidFill>
                  <a:srgbClr val="FF0000"/>
                </a:solidFill>
                <a:latin typeface="Times New Roman" panose="02020603050405020304" pitchFamily="18" charset="0"/>
                <a:cs typeface="Times New Roman" panose="02020603050405020304" pitchFamily="18" charset="0"/>
              </a:rPr>
              <a:t>Extended Growing Season</a:t>
            </a:r>
            <a:r>
              <a:rPr lang="en-US" sz="2400" dirty="0">
                <a:latin typeface="Times New Roman" panose="02020603050405020304" pitchFamily="18" charset="0"/>
                <a:cs typeface="Times New Roman" panose="02020603050405020304" pitchFamily="18" charset="0"/>
              </a:rPr>
              <a:t>: Polytunnels allow for earlier planting in spring and later harvesting in autumn, making them ideal for a variety of crops that might otherwise struggle in the UK’s variable climate</a:t>
            </a:r>
            <a:endParaRPr lang="en-US" sz="2400" dirty="0">
              <a:latin typeface="Times New Roman" panose="02020603050405020304" pitchFamily="18" charset="0"/>
              <a:cs typeface="Times New Roman" panose="02020603050405020304" pitchFamily="18" charset="0"/>
              <a:hlinkClick r:id="rId2"/>
            </a:endParaRPr>
          </a:p>
          <a:p>
            <a:endParaRPr lang="en-US" sz="2400" dirty="0">
              <a:latin typeface="Times New Roman" panose="02020603050405020304" pitchFamily="18" charset="0"/>
              <a:cs typeface="Times New Roman" panose="02020603050405020304" pitchFamily="18" charset="0"/>
            </a:endParaRPr>
          </a:p>
          <a:p>
            <a:pPr algn="ctr">
              <a:buFont typeface="Arial" panose="020B0604020202020204" pitchFamily="34" charset="0"/>
              <a:buChar char="•"/>
            </a:pPr>
            <a:r>
              <a:rPr lang="en-US" sz="2400" b="1" dirty="0">
                <a:solidFill>
                  <a:srgbClr val="FF0000"/>
                </a:solidFill>
                <a:latin typeface="Times New Roman" panose="02020603050405020304" pitchFamily="18" charset="0"/>
                <a:cs typeface="Times New Roman" panose="02020603050405020304" pitchFamily="18" charset="0"/>
              </a:rPr>
              <a:t>Protection from Elements</a:t>
            </a:r>
            <a:r>
              <a:rPr lang="en-US" sz="2400" dirty="0">
                <a:latin typeface="Times New Roman" panose="02020603050405020304" pitchFamily="18" charset="0"/>
                <a:cs typeface="Times New Roman" panose="02020603050405020304" pitchFamily="18" charset="0"/>
              </a:rPr>
              <a:t>: They shield plants from harsh weather, pests, and animals, which can lead to more successful growth and higher yields</a:t>
            </a:r>
            <a:endParaRPr lang="en-US" sz="2400" dirty="0">
              <a:latin typeface="Times New Roman" panose="02020603050405020304" pitchFamily="18" charset="0"/>
              <a:cs typeface="Times New Roman" panose="02020603050405020304" pitchFamily="18" charset="0"/>
              <a:hlinkClick r:id="rId3"/>
            </a:endParaRPr>
          </a:p>
          <a:p>
            <a:endParaRPr lang="en-US" sz="24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2400" b="1" dirty="0">
                <a:solidFill>
                  <a:srgbClr val="FF0000"/>
                </a:solidFill>
                <a:latin typeface="Times New Roman" panose="02020603050405020304" pitchFamily="18" charset="0"/>
                <a:cs typeface="Times New Roman" panose="02020603050405020304" pitchFamily="18" charset="0"/>
              </a:rPr>
              <a:t>Cost-Effective</a:t>
            </a:r>
            <a:r>
              <a:rPr lang="en-US" sz="2400" dirty="0">
                <a:latin typeface="Times New Roman" panose="02020603050405020304" pitchFamily="18" charset="0"/>
                <a:cs typeface="Times New Roman" panose="02020603050405020304" pitchFamily="18" charset="0"/>
              </a:rPr>
              <a:t>: Compared to traditional greenhouses, polytunnels are generally less expensive to purchase and maintain. For instance, a basic polytunnel can cost significantly less than a comparable greenhouse</a:t>
            </a:r>
            <a:endParaRPr lang="en-US" sz="24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2628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585D73-4664-4371-B0BF-0087AFBD25BB}"/>
              </a:ext>
            </a:extLst>
          </p:cNvPr>
          <p:cNvSpPr txBox="1"/>
          <p:nvPr/>
        </p:nvSpPr>
        <p:spPr>
          <a:xfrm flipH="1">
            <a:off x="2468878" y="0"/>
            <a:ext cx="7829551"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Glass House vs Green House </a:t>
            </a:r>
          </a:p>
        </p:txBody>
      </p:sp>
      <p:pic>
        <p:nvPicPr>
          <p:cNvPr id="3" name="Picture 2">
            <a:extLst>
              <a:ext uri="{FF2B5EF4-FFF2-40B4-BE49-F238E27FC236}">
                <a16:creationId xmlns:a16="http://schemas.microsoft.com/office/drawing/2014/main" id="{9A9320AF-4645-4052-B27B-41A5E45D296C}"/>
              </a:ext>
            </a:extLst>
          </p:cNvPr>
          <p:cNvPicPr>
            <a:picLocks noChangeAspect="1"/>
          </p:cNvPicPr>
          <p:nvPr/>
        </p:nvPicPr>
        <p:blipFill>
          <a:blip r:embed="rId2"/>
          <a:stretch>
            <a:fillRect/>
          </a:stretch>
        </p:blipFill>
        <p:spPr>
          <a:xfrm>
            <a:off x="0" y="651510"/>
            <a:ext cx="12192000" cy="6206490"/>
          </a:xfrm>
          <a:prstGeom prst="rect">
            <a:avLst/>
          </a:prstGeom>
        </p:spPr>
      </p:pic>
    </p:spTree>
    <p:extLst>
      <p:ext uri="{BB962C8B-B14F-4D97-AF65-F5344CB8AC3E}">
        <p14:creationId xmlns:p14="http://schemas.microsoft.com/office/powerpoint/2010/main" val="2316395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0035065-1236-4BE5-8702-7711CC18BCEA}"/>
              </a:ext>
            </a:extLst>
          </p:cNvPr>
          <p:cNvGraphicFramePr>
            <a:graphicFrameLocks noGrp="1"/>
          </p:cNvGraphicFramePr>
          <p:nvPr>
            <p:extLst>
              <p:ext uri="{D42A27DB-BD31-4B8C-83A1-F6EECF244321}">
                <p14:modId xmlns:p14="http://schemas.microsoft.com/office/powerpoint/2010/main" val="2167183021"/>
              </p:ext>
            </p:extLst>
          </p:nvPr>
        </p:nvGraphicFramePr>
        <p:xfrm>
          <a:off x="91440" y="0"/>
          <a:ext cx="12100560" cy="6857999"/>
        </p:xfrm>
        <a:graphic>
          <a:graphicData uri="http://schemas.openxmlformats.org/drawingml/2006/table">
            <a:tbl>
              <a:tblPr/>
              <a:tblGrid>
                <a:gridCol w="4033520">
                  <a:extLst>
                    <a:ext uri="{9D8B030D-6E8A-4147-A177-3AD203B41FA5}">
                      <a16:colId xmlns:a16="http://schemas.microsoft.com/office/drawing/2014/main" val="3051622357"/>
                    </a:ext>
                  </a:extLst>
                </a:gridCol>
                <a:gridCol w="4033520">
                  <a:extLst>
                    <a:ext uri="{9D8B030D-6E8A-4147-A177-3AD203B41FA5}">
                      <a16:colId xmlns:a16="http://schemas.microsoft.com/office/drawing/2014/main" val="339120793"/>
                    </a:ext>
                  </a:extLst>
                </a:gridCol>
                <a:gridCol w="4033520">
                  <a:extLst>
                    <a:ext uri="{9D8B030D-6E8A-4147-A177-3AD203B41FA5}">
                      <a16:colId xmlns:a16="http://schemas.microsoft.com/office/drawing/2014/main" val="374886467"/>
                    </a:ext>
                  </a:extLst>
                </a:gridCol>
              </a:tblGrid>
              <a:tr h="441044">
                <a:tc>
                  <a:txBody>
                    <a:bodyPr/>
                    <a:lstStyle/>
                    <a:p>
                      <a:pPr fontAlgn="t" latinLnBrk="0"/>
                      <a:r>
                        <a:rPr lang="en-US" sz="2400" b="0" dirty="0">
                          <a:effectLst/>
                          <a:latin typeface="Times New Roman" panose="02020603050405020304" pitchFamily="18" charset="0"/>
                          <a:cs typeface="Times New Roman" panose="02020603050405020304" pitchFamily="18" charset="0"/>
                        </a:rPr>
                        <a:t>Feature</a:t>
                      </a:r>
                    </a:p>
                  </a:txBody>
                  <a:tcPr marL="58018" marR="58018" marT="29009" marB="29009">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9525" cap="flat" cmpd="sng" algn="ctr">
                      <a:solidFill>
                        <a:srgbClr val="C0B41A"/>
                      </a:solidFill>
                      <a:prstDash val="solid"/>
                      <a:round/>
                      <a:headEnd type="none" w="med" len="med"/>
                      <a:tailEnd type="none" w="med" len="med"/>
                    </a:lnB>
                  </a:tcPr>
                </a:tc>
                <a:tc>
                  <a:txBody>
                    <a:bodyPr/>
                    <a:lstStyle/>
                    <a:p>
                      <a:pPr fontAlgn="t" latinLnBrk="0"/>
                      <a:r>
                        <a:rPr lang="en-US" sz="2400" b="0">
                          <a:effectLst/>
                          <a:latin typeface="Times New Roman" panose="02020603050405020304" pitchFamily="18" charset="0"/>
                          <a:cs typeface="Times New Roman" panose="02020603050405020304" pitchFamily="18" charset="0"/>
                        </a:rPr>
                        <a:t>Greenhouse</a:t>
                      </a:r>
                    </a:p>
                  </a:txBody>
                  <a:tcPr marL="58018" marR="58018" marT="29009" marB="29009">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9525" cap="flat" cmpd="sng" algn="ctr">
                      <a:solidFill>
                        <a:srgbClr val="40B71A"/>
                      </a:solidFill>
                      <a:prstDash val="solid"/>
                      <a:round/>
                      <a:headEnd type="none" w="med" len="med"/>
                      <a:tailEnd type="none" w="med" len="med"/>
                    </a:lnB>
                  </a:tcPr>
                </a:tc>
                <a:tc>
                  <a:txBody>
                    <a:bodyPr/>
                    <a:lstStyle/>
                    <a:p>
                      <a:pPr fontAlgn="t" latinLnBrk="0"/>
                      <a:r>
                        <a:rPr lang="en-US" sz="2400" b="0">
                          <a:effectLst/>
                          <a:latin typeface="Times New Roman" panose="02020603050405020304" pitchFamily="18" charset="0"/>
                          <a:cs typeface="Times New Roman" panose="02020603050405020304" pitchFamily="18" charset="0"/>
                        </a:rPr>
                        <a:t>Glasshouse</a:t>
                      </a:r>
                    </a:p>
                  </a:txBody>
                  <a:tcPr marL="58018" marR="58018" marT="29009" marB="29009">
                    <a:lnL w="12700" cap="flat" cmpd="sng" algn="ctr">
                      <a:solidFill>
                        <a:srgbClr val="E5E7EB"/>
                      </a:solidFill>
                      <a:prstDash val="solid"/>
                      <a:round/>
                      <a:headEnd type="none" w="med" len="med"/>
                      <a:tailEnd type="none" w="med" len="med"/>
                    </a:lnL>
                    <a:lnR w="12700" cap="flat" cmpd="sng" algn="ctr">
                      <a:solidFill>
                        <a:srgbClr val="E5E7EB"/>
                      </a:solidFill>
                      <a:prstDash val="solid"/>
                      <a:round/>
                      <a:headEnd type="none" w="med" len="med"/>
                      <a:tailEnd type="none" w="med" len="med"/>
                    </a:lnR>
                    <a:lnT w="12700" cap="flat" cmpd="sng" algn="ctr">
                      <a:solidFill>
                        <a:srgbClr val="E5E7EB"/>
                      </a:solidFill>
                      <a:prstDash val="solid"/>
                      <a:round/>
                      <a:headEnd type="none" w="med" len="med"/>
                      <a:tailEnd type="none" w="med" len="med"/>
                    </a:lnT>
                    <a:lnB w="9525" cap="flat" cmpd="sng" algn="ctr">
                      <a:solidFill>
                        <a:srgbClr val="C0B31A"/>
                      </a:solidFill>
                      <a:prstDash val="solid"/>
                      <a:round/>
                      <a:headEnd type="none" w="med" len="med"/>
                      <a:tailEnd type="none" w="med" len="med"/>
                    </a:lnB>
                  </a:tcPr>
                </a:tc>
                <a:extLst>
                  <a:ext uri="{0D108BD9-81ED-4DB2-BD59-A6C34878D82A}">
                    <a16:rowId xmlns:a16="http://schemas.microsoft.com/office/drawing/2014/main" val="812837"/>
                  </a:ext>
                </a:extLst>
              </a:tr>
              <a:tr h="821706">
                <a:tc>
                  <a:txBody>
                    <a:bodyPr/>
                    <a:lstStyle/>
                    <a:p>
                      <a:pPr fontAlgn="base" latinLnBrk="0"/>
                      <a:r>
                        <a:rPr lang="en-US" sz="2400" b="0" dirty="0">
                          <a:effectLst/>
                          <a:latin typeface="Times New Roman" panose="02020603050405020304" pitchFamily="18" charset="0"/>
                          <a:cs typeface="Times New Roman" panose="02020603050405020304" pitchFamily="18" charset="0"/>
                        </a:rPr>
                        <a:t>Material</a:t>
                      </a:r>
                      <a:endParaRPr lang="en-US" sz="2400" dirty="0">
                        <a:effectLst/>
                        <a:latin typeface="Times New Roman" panose="02020603050405020304" pitchFamily="18" charset="0"/>
                        <a:cs typeface="Times New Roman" panose="02020603050405020304" pitchFamily="18" charset="0"/>
                      </a:endParaRPr>
                    </a:p>
                  </a:txBody>
                  <a:tcPr marL="58018" marR="58018" marT="29009" marB="29009" anchor="ctr">
                    <a:lnL w="9525" cap="flat" cmpd="sng" algn="ctr">
                      <a:solidFill>
                        <a:srgbClr val="C0B41A"/>
                      </a:solidFill>
                      <a:prstDash val="solid"/>
                      <a:round/>
                      <a:headEnd type="none" w="med" len="med"/>
                      <a:tailEnd type="none" w="med" len="med"/>
                    </a:lnL>
                    <a:lnR w="9525" cap="flat" cmpd="sng" algn="ctr">
                      <a:solidFill>
                        <a:srgbClr val="40B71A"/>
                      </a:solidFill>
                      <a:prstDash val="solid"/>
                      <a:round/>
                      <a:headEnd type="none" w="med" len="med"/>
                      <a:tailEnd type="none" w="med" len="med"/>
                    </a:lnR>
                    <a:lnT w="9525" cap="flat" cmpd="sng" algn="ctr">
                      <a:solidFill>
                        <a:srgbClr val="C0B41A"/>
                      </a:solidFill>
                      <a:prstDash val="solid"/>
                      <a:round/>
                      <a:headEnd type="none" w="med" len="med"/>
                      <a:tailEnd type="none" w="med" len="med"/>
                    </a:lnT>
                    <a:lnB w="9525" cap="flat" cmpd="sng" algn="ctr">
                      <a:solidFill>
                        <a:srgbClr val="C0B51A"/>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Can be made of glass or plastic film</a:t>
                      </a:r>
                    </a:p>
                  </a:txBody>
                  <a:tcPr marL="58018" marR="58018" marT="29009" marB="29009" anchor="ctr">
                    <a:lnL w="9525" cap="flat" cmpd="sng" algn="ctr">
                      <a:solidFill>
                        <a:srgbClr val="40B71A"/>
                      </a:solidFill>
                      <a:prstDash val="solid"/>
                      <a:round/>
                      <a:headEnd type="none" w="med" len="med"/>
                      <a:tailEnd type="none" w="med" len="med"/>
                    </a:lnL>
                    <a:lnR w="9525" cap="flat" cmpd="sng" algn="ctr">
                      <a:solidFill>
                        <a:srgbClr val="C0B31A"/>
                      </a:solidFill>
                      <a:prstDash val="solid"/>
                      <a:round/>
                      <a:headEnd type="none" w="med" len="med"/>
                      <a:tailEnd type="none" w="med" len="med"/>
                    </a:lnR>
                    <a:lnT w="9525" cap="flat" cmpd="sng" algn="ctr">
                      <a:solidFill>
                        <a:srgbClr val="40B71A"/>
                      </a:solidFill>
                      <a:prstDash val="solid"/>
                      <a:round/>
                      <a:headEnd type="none" w="med" len="med"/>
                      <a:tailEnd type="none" w="med" len="med"/>
                    </a:lnT>
                    <a:lnB w="9525" cap="flat" cmpd="sng" algn="ctr">
                      <a:solidFill>
                        <a:srgbClr val="C0B21A"/>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Strictly made of glass</a:t>
                      </a:r>
                    </a:p>
                  </a:txBody>
                  <a:tcPr marL="58018" marR="58018" marT="29009" marB="29009" anchor="ctr">
                    <a:lnL w="9525" cap="flat" cmpd="sng" algn="ctr">
                      <a:solidFill>
                        <a:srgbClr val="C0B31A"/>
                      </a:solidFill>
                      <a:prstDash val="solid"/>
                      <a:round/>
                      <a:headEnd type="none" w="med" len="med"/>
                      <a:tailEnd type="none" w="med" len="med"/>
                    </a:lnL>
                    <a:lnR w="9525" cap="flat" cmpd="sng" algn="ctr">
                      <a:solidFill>
                        <a:srgbClr val="C0B31A"/>
                      </a:solidFill>
                      <a:prstDash val="solid"/>
                      <a:round/>
                      <a:headEnd type="none" w="med" len="med"/>
                      <a:tailEnd type="none" w="med" len="med"/>
                    </a:lnR>
                    <a:lnT w="9525" cap="flat" cmpd="sng" algn="ctr">
                      <a:solidFill>
                        <a:srgbClr val="C0B31A"/>
                      </a:solidFill>
                      <a:prstDash val="solid"/>
                      <a:round/>
                      <a:headEnd type="none" w="med" len="med"/>
                      <a:tailEnd type="none" w="med" len="med"/>
                    </a:lnT>
                    <a:lnB w="9525" cap="flat" cmpd="sng" algn="ctr">
                      <a:solidFill>
                        <a:srgbClr val="C0B21A"/>
                      </a:solidFill>
                      <a:prstDash val="solid"/>
                      <a:round/>
                      <a:headEnd type="none" w="med" len="med"/>
                      <a:tailEnd type="none" w="med" len="med"/>
                    </a:lnB>
                  </a:tcPr>
                </a:tc>
                <a:extLst>
                  <a:ext uri="{0D108BD9-81ED-4DB2-BD59-A6C34878D82A}">
                    <a16:rowId xmlns:a16="http://schemas.microsoft.com/office/drawing/2014/main" val="1569415413"/>
                  </a:ext>
                </a:extLst>
              </a:tr>
              <a:tr h="821706">
                <a:tc>
                  <a:txBody>
                    <a:bodyPr/>
                    <a:lstStyle/>
                    <a:p>
                      <a:pPr fontAlgn="base" latinLnBrk="0"/>
                      <a:r>
                        <a:rPr lang="en-US" sz="2400" b="0" dirty="0">
                          <a:effectLst/>
                          <a:latin typeface="Times New Roman" panose="02020603050405020304" pitchFamily="18" charset="0"/>
                          <a:cs typeface="Times New Roman" panose="02020603050405020304" pitchFamily="18" charset="0"/>
                        </a:rPr>
                        <a:t>Light Transmission</a:t>
                      </a:r>
                      <a:endParaRPr lang="en-US" sz="2400" dirty="0">
                        <a:effectLst/>
                        <a:latin typeface="Times New Roman" panose="02020603050405020304" pitchFamily="18" charset="0"/>
                        <a:cs typeface="Times New Roman" panose="02020603050405020304" pitchFamily="18" charset="0"/>
                      </a:endParaRPr>
                    </a:p>
                  </a:txBody>
                  <a:tcPr marL="58018" marR="58018" marT="29009" marB="29009" anchor="ctr">
                    <a:lnL w="9525" cap="flat" cmpd="sng" algn="ctr">
                      <a:solidFill>
                        <a:srgbClr val="C0B51A"/>
                      </a:solidFill>
                      <a:prstDash val="solid"/>
                      <a:round/>
                      <a:headEnd type="none" w="med" len="med"/>
                      <a:tailEnd type="none" w="med" len="med"/>
                    </a:lnL>
                    <a:lnR w="9525" cap="flat" cmpd="sng" algn="ctr">
                      <a:solidFill>
                        <a:srgbClr val="C0B21A"/>
                      </a:solidFill>
                      <a:prstDash val="solid"/>
                      <a:round/>
                      <a:headEnd type="none" w="med" len="med"/>
                      <a:tailEnd type="none" w="med" len="med"/>
                    </a:lnR>
                    <a:lnT w="9525" cap="flat" cmpd="sng" algn="ctr">
                      <a:solidFill>
                        <a:srgbClr val="C0B51A"/>
                      </a:solidFill>
                      <a:prstDash val="solid"/>
                      <a:round/>
                      <a:headEnd type="none" w="med" len="med"/>
                      <a:tailEnd type="none" w="med" len="med"/>
                    </a:lnT>
                    <a:lnB w="9525" cap="flat" cmpd="sng" algn="ctr">
                      <a:solidFill>
                        <a:srgbClr val="C0B31A"/>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Varies based on material; generally good</a:t>
                      </a:r>
                    </a:p>
                  </a:txBody>
                  <a:tcPr marL="58018" marR="58018" marT="29009" marB="29009" anchor="ctr">
                    <a:lnL w="9525" cap="flat" cmpd="sng" algn="ctr">
                      <a:solidFill>
                        <a:srgbClr val="C0B21A"/>
                      </a:solidFill>
                      <a:prstDash val="solid"/>
                      <a:round/>
                      <a:headEnd type="none" w="med" len="med"/>
                      <a:tailEnd type="none" w="med" len="med"/>
                    </a:lnL>
                    <a:lnR w="9525" cap="flat" cmpd="sng" algn="ctr">
                      <a:solidFill>
                        <a:srgbClr val="C0B21A"/>
                      </a:solidFill>
                      <a:prstDash val="solid"/>
                      <a:round/>
                      <a:headEnd type="none" w="med" len="med"/>
                      <a:tailEnd type="none" w="med" len="med"/>
                    </a:lnR>
                    <a:lnT w="9525" cap="flat" cmpd="sng" algn="ctr">
                      <a:solidFill>
                        <a:srgbClr val="C0B21A"/>
                      </a:solidFill>
                      <a:prstDash val="solid"/>
                      <a:round/>
                      <a:headEnd type="none" w="med" len="med"/>
                      <a:tailEnd type="none" w="med" len="med"/>
                    </a:lnT>
                    <a:lnB w="9525" cap="flat" cmpd="sng" algn="ctr">
                      <a:solidFill>
                        <a:srgbClr val="40CE1A"/>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Excellent light diffusion (95%+)</a:t>
                      </a:r>
                    </a:p>
                  </a:txBody>
                  <a:tcPr marL="58018" marR="58018" marT="29009" marB="29009" anchor="ctr">
                    <a:lnL w="9525" cap="flat" cmpd="sng" algn="ctr">
                      <a:solidFill>
                        <a:srgbClr val="C0B21A"/>
                      </a:solidFill>
                      <a:prstDash val="solid"/>
                      <a:round/>
                      <a:headEnd type="none" w="med" len="med"/>
                      <a:tailEnd type="none" w="med" len="med"/>
                    </a:lnL>
                    <a:lnR w="9525" cap="flat" cmpd="sng" algn="ctr">
                      <a:solidFill>
                        <a:srgbClr val="C0B21A"/>
                      </a:solidFill>
                      <a:prstDash val="solid"/>
                      <a:round/>
                      <a:headEnd type="none" w="med" len="med"/>
                      <a:tailEnd type="none" w="med" len="med"/>
                    </a:lnR>
                    <a:lnT w="9525" cap="flat" cmpd="sng" algn="ctr">
                      <a:solidFill>
                        <a:srgbClr val="C0B21A"/>
                      </a:solidFill>
                      <a:prstDash val="solid"/>
                      <a:round/>
                      <a:headEnd type="none" w="med" len="med"/>
                      <a:tailEnd type="none" w="med" len="med"/>
                    </a:lnT>
                    <a:lnB w="9525" cap="flat" cmpd="sng" algn="ctr">
                      <a:solidFill>
                        <a:srgbClr val="C0B71A"/>
                      </a:solidFill>
                      <a:prstDash val="solid"/>
                      <a:round/>
                      <a:headEnd type="none" w="med" len="med"/>
                      <a:tailEnd type="none" w="med" len="med"/>
                    </a:lnB>
                  </a:tcPr>
                </a:tc>
                <a:extLst>
                  <a:ext uri="{0D108BD9-81ED-4DB2-BD59-A6C34878D82A}">
                    <a16:rowId xmlns:a16="http://schemas.microsoft.com/office/drawing/2014/main" val="2745006401"/>
                  </a:ext>
                </a:extLst>
              </a:tr>
              <a:tr h="821706">
                <a:tc>
                  <a:txBody>
                    <a:bodyPr/>
                    <a:lstStyle/>
                    <a:p>
                      <a:pPr fontAlgn="base" latinLnBrk="0"/>
                      <a:r>
                        <a:rPr lang="en-US" sz="2400" b="0">
                          <a:effectLst/>
                          <a:latin typeface="Times New Roman" panose="02020603050405020304" pitchFamily="18" charset="0"/>
                          <a:cs typeface="Times New Roman" panose="02020603050405020304" pitchFamily="18" charset="0"/>
                        </a:rPr>
                        <a:t>Cost</a:t>
                      </a:r>
                      <a:endParaRPr lang="en-US" sz="2400">
                        <a:effectLst/>
                        <a:latin typeface="Times New Roman" panose="02020603050405020304" pitchFamily="18" charset="0"/>
                        <a:cs typeface="Times New Roman" panose="02020603050405020304" pitchFamily="18" charset="0"/>
                      </a:endParaRPr>
                    </a:p>
                  </a:txBody>
                  <a:tcPr marL="58018" marR="58018" marT="29009" marB="29009" anchor="ctr">
                    <a:lnL w="9525" cap="flat" cmpd="sng" algn="ctr">
                      <a:solidFill>
                        <a:srgbClr val="C0B31A"/>
                      </a:solidFill>
                      <a:prstDash val="solid"/>
                      <a:round/>
                      <a:headEnd type="none" w="med" len="med"/>
                      <a:tailEnd type="none" w="med" len="med"/>
                    </a:lnL>
                    <a:lnR w="9525" cap="flat" cmpd="sng" algn="ctr">
                      <a:solidFill>
                        <a:srgbClr val="40CE1A"/>
                      </a:solidFill>
                      <a:prstDash val="solid"/>
                      <a:round/>
                      <a:headEnd type="none" w="med" len="med"/>
                      <a:tailEnd type="none" w="med" len="med"/>
                    </a:lnR>
                    <a:lnT w="9525" cap="flat" cmpd="sng" algn="ctr">
                      <a:solidFill>
                        <a:srgbClr val="C0B31A"/>
                      </a:solidFill>
                      <a:prstDash val="solid"/>
                      <a:round/>
                      <a:headEnd type="none" w="med" len="med"/>
                      <a:tailEnd type="none" w="med" len="med"/>
                    </a:lnT>
                    <a:lnB w="9525" cap="flat" cmpd="sng" algn="ctr">
                      <a:solidFill>
                        <a:srgbClr val="40C11A"/>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Generally more affordable to construct</a:t>
                      </a:r>
                    </a:p>
                  </a:txBody>
                  <a:tcPr marL="58018" marR="58018" marT="29009" marB="29009" anchor="ctr">
                    <a:lnL w="9525" cap="flat" cmpd="sng" algn="ctr">
                      <a:solidFill>
                        <a:srgbClr val="40CE1A"/>
                      </a:solidFill>
                      <a:prstDash val="solid"/>
                      <a:round/>
                      <a:headEnd type="none" w="med" len="med"/>
                      <a:tailEnd type="none" w="med" len="med"/>
                    </a:lnL>
                    <a:lnR w="9525" cap="flat" cmpd="sng" algn="ctr">
                      <a:solidFill>
                        <a:srgbClr val="C0B71A"/>
                      </a:solidFill>
                      <a:prstDash val="solid"/>
                      <a:round/>
                      <a:headEnd type="none" w="med" len="med"/>
                      <a:tailEnd type="none" w="med" len="med"/>
                    </a:lnR>
                    <a:lnT w="9525" cap="flat" cmpd="sng" algn="ctr">
                      <a:solidFill>
                        <a:srgbClr val="40CE1A"/>
                      </a:solidFill>
                      <a:prstDash val="solid"/>
                      <a:round/>
                      <a:headEnd type="none" w="med" len="med"/>
                      <a:tailEnd type="none" w="med" len="med"/>
                    </a:lnT>
                    <a:lnB w="9525" cap="flat" cmpd="sng" algn="ctr">
                      <a:solidFill>
                        <a:srgbClr val="40D01A"/>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Higher initial investment</a:t>
                      </a:r>
                    </a:p>
                  </a:txBody>
                  <a:tcPr marL="58018" marR="58018" marT="29009" marB="29009" anchor="ctr">
                    <a:lnL w="9525" cap="flat" cmpd="sng" algn="ctr">
                      <a:solidFill>
                        <a:srgbClr val="C0B71A"/>
                      </a:solidFill>
                      <a:prstDash val="solid"/>
                      <a:round/>
                      <a:headEnd type="none" w="med" len="med"/>
                      <a:tailEnd type="none" w="med" len="med"/>
                    </a:lnL>
                    <a:lnR w="9525" cap="flat" cmpd="sng" algn="ctr">
                      <a:solidFill>
                        <a:srgbClr val="C0B71A"/>
                      </a:solidFill>
                      <a:prstDash val="solid"/>
                      <a:round/>
                      <a:headEnd type="none" w="med" len="med"/>
                      <a:tailEnd type="none" w="med" len="med"/>
                    </a:lnR>
                    <a:lnT w="9525" cap="flat" cmpd="sng" algn="ctr">
                      <a:solidFill>
                        <a:srgbClr val="C0B71A"/>
                      </a:solidFill>
                      <a:prstDash val="solid"/>
                      <a:round/>
                      <a:headEnd type="none" w="med" len="med"/>
                      <a:tailEnd type="none" w="med" len="med"/>
                    </a:lnT>
                    <a:lnB w="9525" cap="flat" cmpd="sng" algn="ctr">
                      <a:solidFill>
                        <a:srgbClr val="40B81A"/>
                      </a:solidFill>
                      <a:prstDash val="solid"/>
                      <a:round/>
                      <a:headEnd type="none" w="med" len="med"/>
                      <a:tailEnd type="none" w="med" len="med"/>
                    </a:lnB>
                  </a:tcPr>
                </a:tc>
                <a:extLst>
                  <a:ext uri="{0D108BD9-81ED-4DB2-BD59-A6C34878D82A}">
                    <a16:rowId xmlns:a16="http://schemas.microsoft.com/office/drawing/2014/main" val="1396627113"/>
                  </a:ext>
                </a:extLst>
              </a:tr>
              <a:tr h="821706">
                <a:tc>
                  <a:txBody>
                    <a:bodyPr/>
                    <a:lstStyle/>
                    <a:p>
                      <a:pPr fontAlgn="base" latinLnBrk="0"/>
                      <a:r>
                        <a:rPr lang="en-US" sz="2400" b="0">
                          <a:effectLst/>
                          <a:latin typeface="Times New Roman" panose="02020603050405020304" pitchFamily="18" charset="0"/>
                          <a:cs typeface="Times New Roman" panose="02020603050405020304" pitchFamily="18" charset="0"/>
                        </a:rPr>
                        <a:t>Durability</a:t>
                      </a:r>
                      <a:endParaRPr lang="en-US" sz="2400">
                        <a:effectLst/>
                        <a:latin typeface="Times New Roman" panose="02020603050405020304" pitchFamily="18" charset="0"/>
                        <a:cs typeface="Times New Roman" panose="02020603050405020304" pitchFamily="18" charset="0"/>
                      </a:endParaRPr>
                    </a:p>
                  </a:txBody>
                  <a:tcPr marL="58018" marR="58018" marT="29009" marB="29009" anchor="ctr">
                    <a:lnL w="9525" cap="flat" cmpd="sng" algn="ctr">
                      <a:solidFill>
                        <a:srgbClr val="40C11A"/>
                      </a:solidFill>
                      <a:prstDash val="solid"/>
                      <a:round/>
                      <a:headEnd type="none" w="med" len="med"/>
                      <a:tailEnd type="none" w="med" len="med"/>
                    </a:lnL>
                    <a:lnR w="9525" cap="flat" cmpd="sng" algn="ctr">
                      <a:solidFill>
                        <a:srgbClr val="40D01A"/>
                      </a:solidFill>
                      <a:prstDash val="solid"/>
                      <a:round/>
                      <a:headEnd type="none" w="med" len="med"/>
                      <a:tailEnd type="none" w="med" len="med"/>
                    </a:lnR>
                    <a:lnT w="9525" cap="flat" cmpd="sng" algn="ctr">
                      <a:solidFill>
                        <a:srgbClr val="40C11A"/>
                      </a:solidFill>
                      <a:prstDash val="solid"/>
                      <a:round/>
                      <a:headEnd type="none" w="med" len="med"/>
                      <a:tailEnd type="none" w="med" len="med"/>
                    </a:lnT>
                    <a:lnB w="9525" cap="flat" cmpd="sng" algn="ctr">
                      <a:solidFill>
                        <a:srgbClr val="40BE1A"/>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Less durable, may require material replacement</a:t>
                      </a:r>
                    </a:p>
                  </a:txBody>
                  <a:tcPr marL="58018" marR="58018" marT="29009" marB="29009" anchor="ctr">
                    <a:lnL w="9525" cap="flat" cmpd="sng" algn="ctr">
                      <a:solidFill>
                        <a:srgbClr val="40D01A"/>
                      </a:solidFill>
                      <a:prstDash val="solid"/>
                      <a:round/>
                      <a:headEnd type="none" w="med" len="med"/>
                      <a:tailEnd type="none" w="med" len="med"/>
                    </a:lnL>
                    <a:lnR w="9525" cap="flat" cmpd="sng" algn="ctr">
                      <a:solidFill>
                        <a:srgbClr val="40B81A"/>
                      </a:solidFill>
                      <a:prstDash val="solid"/>
                      <a:round/>
                      <a:headEnd type="none" w="med" len="med"/>
                      <a:tailEnd type="none" w="med" len="med"/>
                    </a:lnR>
                    <a:lnT w="9525" cap="flat" cmpd="sng" algn="ctr">
                      <a:solidFill>
                        <a:srgbClr val="40D01A"/>
                      </a:solidFill>
                      <a:prstDash val="solid"/>
                      <a:round/>
                      <a:headEnd type="none" w="med" len="med"/>
                      <a:tailEnd type="none" w="med" len="med"/>
                    </a:lnT>
                    <a:lnB w="9525" cap="flat" cmpd="sng" algn="ctr">
                      <a:solidFill>
                        <a:srgbClr val="40B11A"/>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Highly durable, long-lasting</a:t>
                      </a:r>
                    </a:p>
                  </a:txBody>
                  <a:tcPr marL="58018" marR="58018" marT="29009" marB="29009" anchor="ctr">
                    <a:lnL w="9525" cap="flat" cmpd="sng" algn="ctr">
                      <a:solidFill>
                        <a:srgbClr val="40B81A"/>
                      </a:solidFill>
                      <a:prstDash val="solid"/>
                      <a:round/>
                      <a:headEnd type="none" w="med" len="med"/>
                      <a:tailEnd type="none" w="med" len="med"/>
                    </a:lnL>
                    <a:lnR w="9525" cap="flat" cmpd="sng" algn="ctr">
                      <a:solidFill>
                        <a:srgbClr val="40B81A"/>
                      </a:solidFill>
                      <a:prstDash val="solid"/>
                      <a:round/>
                      <a:headEnd type="none" w="med" len="med"/>
                      <a:tailEnd type="none" w="med" len="med"/>
                    </a:lnR>
                    <a:lnT w="9525" cap="flat" cmpd="sng" algn="ctr">
                      <a:solidFill>
                        <a:srgbClr val="40B81A"/>
                      </a:solidFill>
                      <a:prstDash val="solid"/>
                      <a:round/>
                      <a:headEnd type="none" w="med" len="med"/>
                      <a:tailEnd type="none" w="med" len="med"/>
                    </a:lnT>
                    <a:lnB w="9525" cap="flat" cmpd="sng" algn="ctr">
                      <a:solidFill>
                        <a:srgbClr val="C0BF1A"/>
                      </a:solidFill>
                      <a:prstDash val="solid"/>
                      <a:round/>
                      <a:headEnd type="none" w="med" len="med"/>
                      <a:tailEnd type="none" w="med" len="med"/>
                    </a:lnB>
                  </a:tcPr>
                </a:tc>
                <a:extLst>
                  <a:ext uri="{0D108BD9-81ED-4DB2-BD59-A6C34878D82A}">
                    <a16:rowId xmlns:a16="http://schemas.microsoft.com/office/drawing/2014/main" val="455847449"/>
                  </a:ext>
                </a:extLst>
              </a:tr>
              <a:tr h="665013">
                <a:tc>
                  <a:txBody>
                    <a:bodyPr/>
                    <a:lstStyle/>
                    <a:p>
                      <a:pPr fontAlgn="base" latinLnBrk="0"/>
                      <a:r>
                        <a:rPr lang="en-US" sz="2400" b="0">
                          <a:effectLst/>
                          <a:latin typeface="Times New Roman" panose="02020603050405020304" pitchFamily="18" charset="0"/>
                          <a:cs typeface="Times New Roman" panose="02020603050405020304" pitchFamily="18" charset="0"/>
                        </a:rPr>
                        <a:t>Maintenance</a:t>
                      </a:r>
                      <a:endParaRPr lang="en-US" sz="2400">
                        <a:effectLst/>
                        <a:latin typeface="Times New Roman" panose="02020603050405020304" pitchFamily="18" charset="0"/>
                        <a:cs typeface="Times New Roman" panose="02020603050405020304" pitchFamily="18" charset="0"/>
                      </a:endParaRPr>
                    </a:p>
                  </a:txBody>
                  <a:tcPr marL="58018" marR="58018" marT="29009" marB="29009" anchor="ctr">
                    <a:lnL w="9525" cap="flat" cmpd="sng" algn="ctr">
                      <a:solidFill>
                        <a:srgbClr val="40BE1A"/>
                      </a:solidFill>
                      <a:prstDash val="solid"/>
                      <a:round/>
                      <a:headEnd type="none" w="med" len="med"/>
                      <a:tailEnd type="none" w="med" len="med"/>
                    </a:lnL>
                    <a:lnR w="9525" cap="flat" cmpd="sng" algn="ctr">
                      <a:solidFill>
                        <a:srgbClr val="40B11A"/>
                      </a:solidFill>
                      <a:prstDash val="solid"/>
                      <a:round/>
                      <a:headEnd type="none" w="med" len="med"/>
                      <a:tailEnd type="none" w="med" len="med"/>
                    </a:lnR>
                    <a:lnT w="9525" cap="flat" cmpd="sng" algn="ctr">
                      <a:solidFill>
                        <a:srgbClr val="40BE1A"/>
                      </a:solidFill>
                      <a:prstDash val="solid"/>
                      <a:round/>
                      <a:headEnd type="none" w="med" len="med"/>
                      <a:tailEnd type="none" w="med" len="med"/>
                    </a:lnT>
                    <a:lnB w="9525" cap="flat" cmpd="sng" algn="ctr">
                      <a:solidFill>
                        <a:srgbClr val="C0C81A"/>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Requires periodic maintenance</a:t>
                      </a:r>
                    </a:p>
                  </a:txBody>
                  <a:tcPr marL="58018" marR="58018" marT="29009" marB="29009" anchor="ctr">
                    <a:lnL w="9525" cap="flat" cmpd="sng" algn="ctr">
                      <a:solidFill>
                        <a:srgbClr val="40B11A"/>
                      </a:solidFill>
                      <a:prstDash val="solid"/>
                      <a:round/>
                      <a:headEnd type="none" w="med" len="med"/>
                      <a:tailEnd type="none" w="med" len="med"/>
                    </a:lnL>
                    <a:lnR w="9525" cap="flat" cmpd="sng" algn="ctr">
                      <a:solidFill>
                        <a:srgbClr val="C0BF1A"/>
                      </a:solidFill>
                      <a:prstDash val="solid"/>
                      <a:round/>
                      <a:headEnd type="none" w="med" len="med"/>
                      <a:tailEnd type="none" w="med" len="med"/>
                    </a:lnR>
                    <a:lnT w="9525" cap="flat" cmpd="sng" algn="ctr">
                      <a:solidFill>
                        <a:srgbClr val="40B11A"/>
                      </a:solidFill>
                      <a:prstDash val="solid"/>
                      <a:round/>
                      <a:headEnd type="none" w="med" len="med"/>
                      <a:tailEnd type="none" w="med" len="med"/>
                    </a:lnT>
                    <a:lnB w="9525" cap="flat" cmpd="sng" algn="ctr">
                      <a:solidFill>
                        <a:srgbClr val="40C31A"/>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Minimal maintenance needed</a:t>
                      </a:r>
                    </a:p>
                  </a:txBody>
                  <a:tcPr marL="58018" marR="58018" marT="29009" marB="29009" anchor="ctr">
                    <a:lnL w="9525" cap="flat" cmpd="sng" algn="ctr">
                      <a:solidFill>
                        <a:srgbClr val="C0BF1A"/>
                      </a:solidFill>
                      <a:prstDash val="solid"/>
                      <a:round/>
                      <a:headEnd type="none" w="med" len="med"/>
                      <a:tailEnd type="none" w="med" len="med"/>
                    </a:lnL>
                    <a:lnR w="9525" cap="flat" cmpd="sng" algn="ctr">
                      <a:solidFill>
                        <a:srgbClr val="C0BF1A"/>
                      </a:solidFill>
                      <a:prstDash val="solid"/>
                      <a:round/>
                      <a:headEnd type="none" w="med" len="med"/>
                      <a:tailEnd type="none" w="med" len="med"/>
                    </a:lnR>
                    <a:lnT w="9525" cap="flat" cmpd="sng" algn="ctr">
                      <a:solidFill>
                        <a:srgbClr val="C0BF1A"/>
                      </a:solidFill>
                      <a:prstDash val="solid"/>
                      <a:round/>
                      <a:headEnd type="none" w="med" len="med"/>
                      <a:tailEnd type="none" w="med" len="med"/>
                    </a:lnT>
                    <a:lnB w="9525" cap="flat" cmpd="sng" algn="ctr">
                      <a:solidFill>
                        <a:srgbClr val="40CC1A"/>
                      </a:solidFill>
                      <a:prstDash val="solid"/>
                      <a:round/>
                      <a:headEnd type="none" w="med" len="med"/>
                      <a:tailEnd type="none" w="med" len="med"/>
                    </a:lnB>
                  </a:tcPr>
                </a:tc>
                <a:extLst>
                  <a:ext uri="{0D108BD9-81ED-4DB2-BD59-A6C34878D82A}">
                    <a16:rowId xmlns:a16="http://schemas.microsoft.com/office/drawing/2014/main" val="1409389491"/>
                  </a:ext>
                </a:extLst>
              </a:tr>
              <a:tr h="821706">
                <a:tc>
                  <a:txBody>
                    <a:bodyPr/>
                    <a:lstStyle/>
                    <a:p>
                      <a:pPr fontAlgn="base" latinLnBrk="0"/>
                      <a:r>
                        <a:rPr lang="en-US" sz="2400" b="0">
                          <a:effectLst/>
                          <a:latin typeface="Times New Roman" panose="02020603050405020304" pitchFamily="18" charset="0"/>
                          <a:cs typeface="Times New Roman" panose="02020603050405020304" pitchFamily="18" charset="0"/>
                        </a:rPr>
                        <a:t>Insulation</a:t>
                      </a:r>
                      <a:endParaRPr lang="en-US" sz="2400">
                        <a:effectLst/>
                        <a:latin typeface="Times New Roman" panose="02020603050405020304" pitchFamily="18" charset="0"/>
                        <a:cs typeface="Times New Roman" panose="02020603050405020304" pitchFamily="18" charset="0"/>
                      </a:endParaRPr>
                    </a:p>
                  </a:txBody>
                  <a:tcPr marL="58018" marR="58018" marT="29009" marB="29009" anchor="ctr">
                    <a:lnL w="9525" cap="flat" cmpd="sng" algn="ctr">
                      <a:solidFill>
                        <a:srgbClr val="C0C81A"/>
                      </a:solidFill>
                      <a:prstDash val="solid"/>
                      <a:round/>
                      <a:headEnd type="none" w="med" len="med"/>
                      <a:tailEnd type="none" w="med" len="med"/>
                    </a:lnL>
                    <a:lnR w="9525" cap="flat" cmpd="sng" algn="ctr">
                      <a:solidFill>
                        <a:srgbClr val="40C31A"/>
                      </a:solidFill>
                      <a:prstDash val="solid"/>
                      <a:round/>
                      <a:headEnd type="none" w="med" len="med"/>
                      <a:tailEnd type="none" w="med" len="med"/>
                    </a:lnR>
                    <a:lnT w="9525" cap="flat" cmpd="sng" algn="ctr">
                      <a:solidFill>
                        <a:srgbClr val="C0C81A"/>
                      </a:solidFill>
                      <a:prstDash val="solid"/>
                      <a:round/>
                      <a:headEnd type="none" w="med" len="med"/>
                      <a:tailEnd type="none" w="med" len="med"/>
                    </a:lnT>
                    <a:lnB w="9525" cap="flat" cmpd="sng" algn="ctr">
                      <a:solidFill>
                        <a:srgbClr val="40C11A"/>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Can vary; typically lower than glass</a:t>
                      </a:r>
                    </a:p>
                  </a:txBody>
                  <a:tcPr marL="58018" marR="58018" marT="29009" marB="29009" anchor="ctr">
                    <a:lnL w="9525" cap="flat" cmpd="sng" algn="ctr">
                      <a:solidFill>
                        <a:srgbClr val="40C31A"/>
                      </a:solidFill>
                      <a:prstDash val="solid"/>
                      <a:round/>
                      <a:headEnd type="none" w="med" len="med"/>
                      <a:tailEnd type="none" w="med" len="med"/>
                    </a:lnL>
                    <a:lnR w="9525" cap="flat" cmpd="sng" algn="ctr">
                      <a:solidFill>
                        <a:srgbClr val="40CC1A"/>
                      </a:solidFill>
                      <a:prstDash val="solid"/>
                      <a:round/>
                      <a:headEnd type="none" w="med" len="med"/>
                      <a:tailEnd type="none" w="med" len="med"/>
                    </a:lnR>
                    <a:lnT w="9525" cap="flat" cmpd="sng" algn="ctr">
                      <a:solidFill>
                        <a:srgbClr val="40C31A"/>
                      </a:solidFill>
                      <a:prstDash val="solid"/>
                      <a:round/>
                      <a:headEnd type="none" w="med" len="med"/>
                      <a:tailEnd type="none" w="med" len="med"/>
                    </a:lnT>
                    <a:lnB w="9525" cap="flat" cmpd="sng" algn="ctr">
                      <a:solidFill>
                        <a:srgbClr val="C0B71A"/>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Superior insulation properties</a:t>
                      </a:r>
                    </a:p>
                  </a:txBody>
                  <a:tcPr marL="58018" marR="58018" marT="29009" marB="29009" anchor="ctr">
                    <a:lnL w="9525" cap="flat" cmpd="sng" algn="ctr">
                      <a:solidFill>
                        <a:srgbClr val="40CC1A"/>
                      </a:solidFill>
                      <a:prstDash val="solid"/>
                      <a:round/>
                      <a:headEnd type="none" w="med" len="med"/>
                      <a:tailEnd type="none" w="med" len="med"/>
                    </a:lnL>
                    <a:lnR w="9525" cap="flat" cmpd="sng" algn="ctr">
                      <a:solidFill>
                        <a:srgbClr val="40CC1A"/>
                      </a:solidFill>
                      <a:prstDash val="solid"/>
                      <a:round/>
                      <a:headEnd type="none" w="med" len="med"/>
                      <a:tailEnd type="none" w="med" len="med"/>
                    </a:lnR>
                    <a:lnT w="9525" cap="flat" cmpd="sng" algn="ctr">
                      <a:solidFill>
                        <a:srgbClr val="40CC1A"/>
                      </a:solidFill>
                      <a:prstDash val="solid"/>
                      <a:round/>
                      <a:headEnd type="none" w="med" len="med"/>
                      <a:tailEnd type="none" w="med" len="med"/>
                    </a:lnT>
                    <a:lnB w="9525" cap="flat" cmpd="sng" algn="ctr">
                      <a:solidFill>
                        <a:srgbClr val="C0CE1A"/>
                      </a:solidFill>
                      <a:prstDash val="solid"/>
                      <a:round/>
                      <a:headEnd type="none" w="med" len="med"/>
                      <a:tailEnd type="none" w="med" len="med"/>
                    </a:lnB>
                  </a:tcPr>
                </a:tc>
                <a:extLst>
                  <a:ext uri="{0D108BD9-81ED-4DB2-BD59-A6C34878D82A}">
                    <a16:rowId xmlns:a16="http://schemas.microsoft.com/office/drawing/2014/main" val="2097897944"/>
                  </a:ext>
                </a:extLst>
              </a:tr>
              <a:tr h="821706">
                <a:tc>
                  <a:txBody>
                    <a:bodyPr/>
                    <a:lstStyle/>
                    <a:p>
                      <a:pPr fontAlgn="base" latinLnBrk="0"/>
                      <a:r>
                        <a:rPr lang="en-US" sz="2400" b="0">
                          <a:effectLst/>
                          <a:latin typeface="Times New Roman" panose="02020603050405020304" pitchFamily="18" charset="0"/>
                          <a:cs typeface="Times New Roman" panose="02020603050405020304" pitchFamily="18" charset="0"/>
                        </a:rPr>
                        <a:t>Flexibility</a:t>
                      </a:r>
                      <a:endParaRPr lang="en-US" sz="2400">
                        <a:effectLst/>
                        <a:latin typeface="Times New Roman" panose="02020603050405020304" pitchFamily="18" charset="0"/>
                        <a:cs typeface="Times New Roman" panose="02020603050405020304" pitchFamily="18" charset="0"/>
                      </a:endParaRPr>
                    </a:p>
                  </a:txBody>
                  <a:tcPr marL="58018" marR="58018" marT="29009" marB="29009" anchor="ctr">
                    <a:lnL w="9525" cap="flat" cmpd="sng" algn="ctr">
                      <a:solidFill>
                        <a:srgbClr val="40C11A"/>
                      </a:solidFill>
                      <a:prstDash val="solid"/>
                      <a:round/>
                      <a:headEnd type="none" w="med" len="med"/>
                      <a:tailEnd type="none" w="med" len="med"/>
                    </a:lnL>
                    <a:lnR w="9525" cap="flat" cmpd="sng" algn="ctr">
                      <a:solidFill>
                        <a:srgbClr val="C0B71A"/>
                      </a:solidFill>
                      <a:prstDash val="solid"/>
                      <a:round/>
                      <a:headEnd type="none" w="med" len="med"/>
                      <a:tailEnd type="none" w="med" len="med"/>
                    </a:lnR>
                    <a:lnT w="9525" cap="flat" cmpd="sng" algn="ctr">
                      <a:solidFill>
                        <a:srgbClr val="40C11A"/>
                      </a:solidFill>
                      <a:prstDash val="solid"/>
                      <a:round/>
                      <a:headEnd type="none" w="med" len="med"/>
                      <a:tailEnd type="none" w="med" len="med"/>
                    </a:lnT>
                    <a:lnB w="9525" cap="flat" cmpd="sng" algn="ctr">
                      <a:solidFill>
                        <a:srgbClr val="40C31A"/>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More flexible design options</a:t>
                      </a:r>
                    </a:p>
                  </a:txBody>
                  <a:tcPr marL="58018" marR="58018" marT="29009" marB="29009" anchor="ctr">
                    <a:lnL w="9525" cap="flat" cmpd="sng" algn="ctr">
                      <a:solidFill>
                        <a:srgbClr val="C0B71A"/>
                      </a:solidFill>
                      <a:prstDash val="solid"/>
                      <a:round/>
                      <a:headEnd type="none" w="med" len="med"/>
                      <a:tailEnd type="none" w="med" len="med"/>
                    </a:lnL>
                    <a:lnR w="9525" cap="flat" cmpd="sng" algn="ctr">
                      <a:solidFill>
                        <a:srgbClr val="C0CE1A"/>
                      </a:solidFill>
                      <a:prstDash val="solid"/>
                      <a:round/>
                      <a:headEnd type="none" w="med" len="med"/>
                      <a:tailEnd type="none" w="med" len="med"/>
                    </a:lnR>
                    <a:lnT w="9525" cap="flat" cmpd="sng" algn="ctr">
                      <a:solidFill>
                        <a:srgbClr val="C0B71A"/>
                      </a:solidFill>
                      <a:prstDash val="solid"/>
                      <a:round/>
                      <a:headEnd type="none" w="med" len="med"/>
                      <a:tailEnd type="none" w="med" len="med"/>
                    </a:lnT>
                    <a:lnB w="9525" cap="flat" cmpd="sng" algn="ctr">
                      <a:solidFill>
                        <a:srgbClr val="40BA1A"/>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Fixed structure with less customization</a:t>
                      </a:r>
                    </a:p>
                  </a:txBody>
                  <a:tcPr marL="58018" marR="58018" marT="29009" marB="29009" anchor="ctr">
                    <a:lnL w="9525" cap="flat" cmpd="sng" algn="ctr">
                      <a:solidFill>
                        <a:srgbClr val="C0CE1A"/>
                      </a:solidFill>
                      <a:prstDash val="solid"/>
                      <a:round/>
                      <a:headEnd type="none" w="med" len="med"/>
                      <a:tailEnd type="none" w="med" len="med"/>
                    </a:lnL>
                    <a:lnR w="9525" cap="flat" cmpd="sng" algn="ctr">
                      <a:solidFill>
                        <a:srgbClr val="C0CE1A"/>
                      </a:solidFill>
                      <a:prstDash val="solid"/>
                      <a:round/>
                      <a:headEnd type="none" w="med" len="med"/>
                      <a:tailEnd type="none" w="med" len="med"/>
                    </a:lnR>
                    <a:lnT w="9525" cap="flat" cmpd="sng" algn="ctr">
                      <a:solidFill>
                        <a:srgbClr val="C0CE1A"/>
                      </a:solidFill>
                      <a:prstDash val="solid"/>
                      <a:round/>
                      <a:headEnd type="none" w="med" len="med"/>
                      <a:tailEnd type="none" w="med" len="med"/>
                    </a:lnT>
                    <a:lnB w="9525" cap="flat" cmpd="sng" algn="ctr">
                      <a:solidFill>
                        <a:srgbClr val="C0B41A"/>
                      </a:solidFill>
                      <a:prstDash val="solid"/>
                      <a:round/>
                      <a:headEnd type="none" w="med" len="med"/>
                      <a:tailEnd type="none" w="med" len="med"/>
                    </a:lnB>
                  </a:tcPr>
                </a:tc>
                <a:extLst>
                  <a:ext uri="{0D108BD9-81ED-4DB2-BD59-A6C34878D82A}">
                    <a16:rowId xmlns:a16="http://schemas.microsoft.com/office/drawing/2014/main" val="3457936240"/>
                  </a:ext>
                </a:extLst>
              </a:tr>
              <a:tr h="821706">
                <a:tc>
                  <a:txBody>
                    <a:bodyPr/>
                    <a:lstStyle/>
                    <a:p>
                      <a:pPr fontAlgn="base" latinLnBrk="0"/>
                      <a:r>
                        <a:rPr lang="en-US" sz="2400" b="0">
                          <a:effectLst/>
                          <a:latin typeface="Times New Roman" panose="02020603050405020304" pitchFamily="18" charset="0"/>
                          <a:cs typeface="Times New Roman" panose="02020603050405020304" pitchFamily="18" charset="0"/>
                        </a:rPr>
                        <a:t>Environmental Impact</a:t>
                      </a:r>
                      <a:endParaRPr lang="en-US" sz="2400">
                        <a:effectLst/>
                        <a:latin typeface="Times New Roman" panose="02020603050405020304" pitchFamily="18" charset="0"/>
                        <a:cs typeface="Times New Roman" panose="02020603050405020304" pitchFamily="18" charset="0"/>
                      </a:endParaRPr>
                    </a:p>
                  </a:txBody>
                  <a:tcPr marL="58018" marR="58018" marT="29009" marB="29009" anchor="ctr">
                    <a:lnL w="9525" cap="flat" cmpd="sng" algn="ctr">
                      <a:solidFill>
                        <a:srgbClr val="40C31A"/>
                      </a:solidFill>
                      <a:prstDash val="solid"/>
                      <a:round/>
                      <a:headEnd type="none" w="med" len="med"/>
                      <a:tailEnd type="none" w="med" len="med"/>
                    </a:lnL>
                    <a:lnR w="9525" cap="flat" cmpd="sng" algn="ctr">
                      <a:solidFill>
                        <a:srgbClr val="40BA1A"/>
                      </a:solidFill>
                      <a:prstDash val="solid"/>
                      <a:round/>
                      <a:headEnd type="none" w="med" len="med"/>
                      <a:tailEnd type="none" w="med" len="med"/>
                    </a:lnR>
                    <a:lnT w="9525" cap="flat" cmpd="sng" algn="ctr">
                      <a:solidFill>
                        <a:srgbClr val="40C31A"/>
                      </a:solidFill>
                      <a:prstDash val="solid"/>
                      <a:round/>
                      <a:headEnd type="none" w="med" len="med"/>
                      <a:tailEnd type="none" w="med" len="med"/>
                    </a:lnT>
                    <a:lnB w="9525" cap="flat" cmpd="sng" algn="ctr">
                      <a:solidFill>
                        <a:srgbClr val="40C31A"/>
                      </a:solidFill>
                      <a:prstDash val="solid"/>
                      <a:round/>
                      <a:headEnd type="none" w="med" len="med"/>
                      <a:tailEnd type="none" w="med" len="med"/>
                    </a:lnB>
                  </a:tcPr>
                </a:tc>
                <a:tc>
                  <a:txBody>
                    <a:bodyPr/>
                    <a:lstStyle/>
                    <a:p>
                      <a:pPr fontAlgn="base" latinLnBrk="0"/>
                      <a:r>
                        <a:rPr lang="en-US" sz="2400">
                          <a:effectLst/>
                          <a:latin typeface="Times New Roman" panose="02020603050405020304" pitchFamily="18" charset="0"/>
                          <a:cs typeface="Times New Roman" panose="02020603050405020304" pitchFamily="18" charset="0"/>
                        </a:rPr>
                        <a:t>Plastic can contribute to waste</a:t>
                      </a:r>
                    </a:p>
                  </a:txBody>
                  <a:tcPr marL="58018" marR="58018" marT="29009" marB="29009" anchor="ctr">
                    <a:lnL w="9525" cap="flat" cmpd="sng" algn="ctr">
                      <a:solidFill>
                        <a:srgbClr val="40BA1A"/>
                      </a:solidFill>
                      <a:prstDash val="solid"/>
                      <a:round/>
                      <a:headEnd type="none" w="med" len="med"/>
                      <a:tailEnd type="none" w="med" len="med"/>
                    </a:lnL>
                    <a:lnR w="9525" cap="flat" cmpd="sng" algn="ctr">
                      <a:solidFill>
                        <a:srgbClr val="C0B41A"/>
                      </a:solidFill>
                      <a:prstDash val="solid"/>
                      <a:round/>
                      <a:headEnd type="none" w="med" len="med"/>
                      <a:tailEnd type="none" w="med" len="med"/>
                    </a:lnR>
                    <a:lnT w="9525" cap="flat" cmpd="sng" algn="ctr">
                      <a:solidFill>
                        <a:srgbClr val="40BA1A"/>
                      </a:solidFill>
                      <a:prstDash val="solid"/>
                      <a:round/>
                      <a:headEnd type="none" w="med" len="med"/>
                      <a:tailEnd type="none" w="med" len="med"/>
                    </a:lnT>
                    <a:lnB w="9525" cap="flat" cmpd="sng" algn="ctr">
                      <a:solidFill>
                        <a:srgbClr val="40BA1A"/>
                      </a:solidFill>
                      <a:prstDash val="solid"/>
                      <a:round/>
                      <a:headEnd type="none" w="med" len="med"/>
                      <a:tailEnd type="none" w="med" len="med"/>
                    </a:lnB>
                  </a:tcPr>
                </a:tc>
                <a:tc>
                  <a:txBody>
                    <a:bodyPr/>
                    <a:lstStyle/>
                    <a:p>
                      <a:pPr fontAlgn="base" latinLnBrk="0"/>
                      <a:r>
                        <a:rPr lang="en-US" sz="2400" dirty="0">
                          <a:effectLst/>
                          <a:latin typeface="Times New Roman" panose="02020603050405020304" pitchFamily="18" charset="0"/>
                          <a:cs typeface="Times New Roman" panose="02020603050405020304" pitchFamily="18" charset="0"/>
                        </a:rPr>
                        <a:t>Glass is recyclable and more sustainable</a:t>
                      </a:r>
                    </a:p>
                  </a:txBody>
                  <a:tcPr marL="58018" marR="58018" marT="29009" marB="29009" anchor="ctr">
                    <a:lnL w="9525" cap="flat" cmpd="sng" algn="ctr">
                      <a:solidFill>
                        <a:srgbClr val="C0B41A"/>
                      </a:solidFill>
                      <a:prstDash val="solid"/>
                      <a:round/>
                      <a:headEnd type="none" w="med" len="med"/>
                      <a:tailEnd type="none" w="med" len="med"/>
                    </a:lnL>
                    <a:lnR w="9525" cap="flat" cmpd="sng" algn="ctr">
                      <a:solidFill>
                        <a:srgbClr val="C0B41A"/>
                      </a:solidFill>
                      <a:prstDash val="solid"/>
                      <a:round/>
                      <a:headEnd type="none" w="med" len="med"/>
                      <a:tailEnd type="none" w="med" len="med"/>
                    </a:lnR>
                    <a:lnT w="9525" cap="flat" cmpd="sng" algn="ctr">
                      <a:solidFill>
                        <a:srgbClr val="C0B41A"/>
                      </a:solidFill>
                      <a:prstDash val="solid"/>
                      <a:round/>
                      <a:headEnd type="none" w="med" len="med"/>
                      <a:tailEnd type="none" w="med" len="med"/>
                    </a:lnT>
                    <a:lnB w="9525" cap="flat" cmpd="sng" algn="ctr">
                      <a:solidFill>
                        <a:srgbClr val="C0B41A"/>
                      </a:solidFill>
                      <a:prstDash val="solid"/>
                      <a:round/>
                      <a:headEnd type="none" w="med" len="med"/>
                      <a:tailEnd type="none" w="med" len="med"/>
                    </a:lnB>
                  </a:tcPr>
                </a:tc>
                <a:extLst>
                  <a:ext uri="{0D108BD9-81ED-4DB2-BD59-A6C34878D82A}">
                    <a16:rowId xmlns:a16="http://schemas.microsoft.com/office/drawing/2014/main" val="246736692"/>
                  </a:ext>
                </a:extLst>
              </a:tr>
            </a:tbl>
          </a:graphicData>
        </a:graphic>
      </p:graphicFrame>
    </p:spTree>
    <p:extLst>
      <p:ext uri="{BB962C8B-B14F-4D97-AF65-F5344CB8AC3E}">
        <p14:creationId xmlns:p14="http://schemas.microsoft.com/office/powerpoint/2010/main" val="115365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97856E-BC84-469F-A678-4DBE960A4E28}"/>
              </a:ext>
            </a:extLst>
          </p:cNvPr>
          <p:cNvSpPr/>
          <p:nvPr/>
        </p:nvSpPr>
        <p:spPr>
          <a:xfrm>
            <a:off x="0" y="0"/>
            <a:ext cx="11944350" cy="1938992"/>
          </a:xfrm>
          <a:prstGeom prst="rect">
            <a:avLst/>
          </a:prstGeom>
        </p:spPr>
        <p:txBody>
          <a:bodyPr wrap="square">
            <a:spAutoFit/>
          </a:bodyPr>
          <a:lstStyle/>
          <a:p>
            <a:pPr algn="just"/>
            <a:r>
              <a:rPr lang="en-US" sz="4000" dirty="0">
                <a:latin typeface="Times New Roman" panose="02020603050405020304" pitchFamily="18" charset="0"/>
                <a:cs typeface="Times New Roman" panose="02020603050405020304" pitchFamily="18" charset="0"/>
              </a:rPr>
              <a:t>Propagation from seeds is a fundamental method of plant reproduction that involves growing new plants from seeds. Seed is mature </a:t>
            </a:r>
            <a:r>
              <a:rPr lang="en-US" sz="4000" dirty="0">
                <a:solidFill>
                  <a:srgbClr val="FF0000"/>
                </a:solidFill>
                <a:latin typeface="Times New Roman" panose="02020603050405020304" pitchFamily="18" charset="0"/>
                <a:cs typeface="Times New Roman" panose="02020603050405020304" pitchFamily="18" charset="0"/>
              </a:rPr>
              <a:t>ovule</a:t>
            </a:r>
            <a:r>
              <a:rPr lang="en-US" sz="4000" dirty="0">
                <a:latin typeface="Times New Roman" panose="02020603050405020304" pitchFamily="18" charset="0"/>
                <a:cs typeface="Times New Roman" panose="02020603050405020304" pitchFamily="18" charset="0"/>
              </a:rPr>
              <a:t> , ovary is </a:t>
            </a:r>
            <a:r>
              <a:rPr lang="en-US" sz="4000" b="1" dirty="0">
                <a:solidFill>
                  <a:srgbClr val="FF0000"/>
                </a:solidFill>
                <a:latin typeface="Times New Roman" panose="02020603050405020304" pitchFamily="18" charset="0"/>
                <a:cs typeface="Times New Roman" panose="02020603050405020304" pitchFamily="18" charset="0"/>
              </a:rPr>
              <a:t>fruit</a:t>
            </a:r>
          </a:p>
        </p:txBody>
      </p:sp>
      <p:pic>
        <p:nvPicPr>
          <p:cNvPr id="3" name="Picture 2">
            <a:extLst>
              <a:ext uri="{FF2B5EF4-FFF2-40B4-BE49-F238E27FC236}">
                <a16:creationId xmlns:a16="http://schemas.microsoft.com/office/drawing/2014/main" id="{12EBFB3F-F508-4006-AD28-92CCAB709097}"/>
              </a:ext>
            </a:extLst>
          </p:cNvPr>
          <p:cNvPicPr>
            <a:picLocks noChangeAspect="1"/>
          </p:cNvPicPr>
          <p:nvPr/>
        </p:nvPicPr>
        <p:blipFill>
          <a:blip r:embed="rId2"/>
          <a:stretch>
            <a:fillRect/>
          </a:stretch>
        </p:blipFill>
        <p:spPr>
          <a:xfrm>
            <a:off x="140342" y="2045970"/>
            <a:ext cx="5144756" cy="4812030"/>
          </a:xfrm>
          <a:prstGeom prst="rect">
            <a:avLst/>
          </a:prstGeom>
        </p:spPr>
      </p:pic>
      <p:pic>
        <p:nvPicPr>
          <p:cNvPr id="4" name="Picture 3">
            <a:extLst>
              <a:ext uri="{FF2B5EF4-FFF2-40B4-BE49-F238E27FC236}">
                <a16:creationId xmlns:a16="http://schemas.microsoft.com/office/drawing/2014/main" id="{A91B9223-22F0-4892-BB46-74A98484D6F9}"/>
              </a:ext>
            </a:extLst>
          </p:cNvPr>
          <p:cNvPicPr>
            <a:picLocks noChangeAspect="1"/>
          </p:cNvPicPr>
          <p:nvPr/>
        </p:nvPicPr>
        <p:blipFill>
          <a:blip r:embed="rId3"/>
          <a:stretch>
            <a:fillRect/>
          </a:stretch>
        </p:blipFill>
        <p:spPr>
          <a:xfrm>
            <a:off x="5400674" y="2047874"/>
            <a:ext cx="6791326" cy="4650105"/>
          </a:xfrm>
          <a:prstGeom prst="rect">
            <a:avLst/>
          </a:prstGeom>
        </p:spPr>
      </p:pic>
    </p:spTree>
    <p:extLst>
      <p:ext uri="{BB962C8B-B14F-4D97-AF65-F5344CB8AC3E}">
        <p14:creationId xmlns:p14="http://schemas.microsoft.com/office/powerpoint/2010/main" val="310817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0010819-8B61-4A0E-B7EC-FCC0D3B0377B}"/>
              </a:ext>
            </a:extLst>
          </p:cNvPr>
          <p:cNvSpPr/>
          <p:nvPr/>
        </p:nvSpPr>
        <p:spPr>
          <a:xfrm>
            <a:off x="137160" y="58846"/>
            <a:ext cx="12192000" cy="6463308"/>
          </a:xfrm>
          <a:prstGeom prst="rect">
            <a:avLst/>
          </a:prstGeom>
        </p:spPr>
        <p:txBody>
          <a:bodyPr wrap="square">
            <a:spAutoFit/>
          </a:bodyPr>
          <a:lstStyle/>
          <a:p>
            <a:pPr algn="ctr"/>
            <a:r>
              <a:rPr lang="en-US" dirty="0">
                <a:latin typeface="Times New Roman" panose="02020603050405020304" pitchFamily="18" charset="0"/>
                <a:cs typeface="Times New Roman" panose="02020603050405020304" pitchFamily="18" charset="0"/>
              </a:rPr>
              <a:t>Advantages of Seed-Based Propagation</a:t>
            </a:r>
          </a:p>
          <a:p>
            <a:pPr algn="ctr"/>
            <a:r>
              <a:rPr lang="en-US" b="1" dirty="0">
                <a:solidFill>
                  <a:srgbClr val="FF0000"/>
                </a:solidFill>
                <a:latin typeface="Times New Roman" panose="02020603050405020304" pitchFamily="18" charset="0"/>
                <a:cs typeface="Times New Roman" panose="02020603050405020304" pitchFamily="18" charset="0"/>
              </a:rPr>
              <a:t>Genetic Diversity</a:t>
            </a:r>
            <a:r>
              <a:rPr lang="en-US" dirty="0">
                <a:latin typeface="Times New Roman" panose="02020603050405020304" pitchFamily="18" charset="0"/>
                <a:cs typeface="Times New Roman" panose="02020603050405020304" pitchFamily="18" charset="0"/>
              </a:rPr>
              <a:t>: Seeds promote genetic variation, which can lead to stronger and more resilient plant varieties. This diversity is beneficial for adapting to changing environmental conditions and resisting diseases1</a:t>
            </a:r>
          </a:p>
          <a:p>
            <a:pPr algn="ctr"/>
            <a:endParaRPr lang="en-US" dirty="0">
              <a:latin typeface="Times New Roman" panose="02020603050405020304" pitchFamily="18" charset="0"/>
              <a:cs typeface="Times New Roman" panose="02020603050405020304" pitchFamily="18" charset="0"/>
              <a:hlinkClick r:id="rId2"/>
            </a:endParaRPr>
          </a:p>
          <a:p>
            <a:r>
              <a:rPr lang="en-US" b="1" dirty="0">
                <a:solidFill>
                  <a:srgbClr val="FF0000"/>
                </a:solidFill>
                <a:latin typeface="Times New Roman" panose="02020603050405020304" pitchFamily="18" charset="0"/>
                <a:cs typeface="Times New Roman" panose="02020603050405020304" pitchFamily="18" charset="0"/>
              </a:rPr>
              <a:t>Long-Term Storage</a:t>
            </a:r>
            <a:r>
              <a:rPr lang="en-US" dirty="0">
                <a:latin typeface="Times New Roman" panose="02020603050405020304" pitchFamily="18" charset="0"/>
                <a:cs typeface="Times New Roman" panose="02020603050405020304" pitchFamily="18" charset="0"/>
              </a:rPr>
              <a:t>: Seeds can be stored for extended periods without losing viability, allowing for future planting opportunities and preserving plant species</a:t>
            </a:r>
          </a:p>
          <a:p>
            <a:r>
              <a:rPr lang="en-US" b="1" dirty="0">
                <a:solidFill>
                  <a:srgbClr val="FF0000"/>
                </a:solidFill>
                <a:latin typeface="Times New Roman" panose="02020603050405020304" pitchFamily="18" charset="0"/>
                <a:cs typeface="Times New Roman" panose="02020603050405020304" pitchFamily="18" charset="0"/>
              </a:rPr>
              <a:t>Wide Distribution</a:t>
            </a:r>
            <a:r>
              <a:rPr lang="en-US" dirty="0">
                <a:latin typeface="Times New Roman" panose="02020603050405020304" pitchFamily="18" charset="0"/>
                <a:cs typeface="Times New Roman" panose="02020603050405020304" pitchFamily="18" charset="0"/>
              </a:rPr>
              <a:t>: Seeds can be naturally dispersed by wind, water, or animals, facilitating the colonization of new areas and contributing to ecosystem diversity</a:t>
            </a:r>
          </a:p>
          <a:p>
            <a:r>
              <a:rPr lang="en-US" b="1" dirty="0">
                <a:solidFill>
                  <a:srgbClr val="FF0000"/>
                </a:solidFill>
                <a:latin typeface="Times New Roman" panose="02020603050405020304" pitchFamily="18" charset="0"/>
                <a:cs typeface="Times New Roman" panose="02020603050405020304" pitchFamily="18" charset="0"/>
              </a:rPr>
              <a:t>Cost-Effectiveness</a:t>
            </a:r>
            <a:r>
              <a:rPr lang="en-US" dirty="0">
                <a:latin typeface="Times New Roman" panose="02020603050405020304" pitchFamily="18" charset="0"/>
                <a:cs typeface="Times New Roman" panose="02020603050405020304" pitchFamily="18" charset="0"/>
              </a:rPr>
              <a:t>: Seedlings are generally cheaper to produce compared to plants propagated through other methods like grafting or cuttings, making them accessible for both commercial growers and hobbyists</a:t>
            </a:r>
          </a:p>
          <a:p>
            <a:r>
              <a:rPr lang="en-US" b="1" dirty="0">
                <a:solidFill>
                  <a:srgbClr val="FF0000"/>
                </a:solidFill>
                <a:latin typeface="Times New Roman" panose="02020603050405020304" pitchFamily="18" charset="0"/>
                <a:cs typeface="Times New Roman" panose="02020603050405020304" pitchFamily="18" charset="0"/>
              </a:rPr>
              <a:t>Hybrid Vigor</a:t>
            </a:r>
            <a:r>
              <a:rPr lang="en-US" dirty="0">
                <a:latin typeface="Times New Roman" panose="02020603050405020304" pitchFamily="18" charset="0"/>
                <a:cs typeface="Times New Roman" panose="02020603050405020304" pitchFamily="18" charset="0"/>
              </a:rPr>
              <a:t>: Seed propagation allows for the creation of hybrids with superior qualities, which can enhance growth rates, yield, and resilience compared to their parent plants</a:t>
            </a:r>
            <a:endParaRPr lang="en-US" dirty="0">
              <a:latin typeface="Times New Roman" panose="02020603050405020304" pitchFamily="18" charset="0"/>
              <a:cs typeface="Times New Roman" panose="02020603050405020304" pitchFamily="18" charset="0"/>
              <a:hlinkClick r:id="rId2"/>
            </a:endParaRPr>
          </a:p>
          <a:p>
            <a:pPr algn="ctr"/>
            <a:r>
              <a:rPr lang="en-US" dirty="0">
                <a:latin typeface="Times New Roman" panose="02020603050405020304" pitchFamily="18" charset="0"/>
                <a:cs typeface="Times New Roman" panose="02020603050405020304" pitchFamily="18" charset="0"/>
              </a:rPr>
              <a:t>Disadvantages of Seed-Based Propagation</a:t>
            </a:r>
          </a:p>
          <a:p>
            <a:r>
              <a:rPr lang="en-US" b="1" dirty="0">
                <a:solidFill>
                  <a:srgbClr val="FF0000"/>
                </a:solidFill>
                <a:latin typeface="Times New Roman" panose="02020603050405020304" pitchFamily="18" charset="0"/>
                <a:cs typeface="Times New Roman" panose="02020603050405020304" pitchFamily="18" charset="0"/>
              </a:rPr>
              <a:t>Time-Consuming</a:t>
            </a:r>
            <a:r>
              <a:rPr lang="en-US" dirty="0">
                <a:latin typeface="Times New Roman" panose="02020603050405020304" pitchFamily="18" charset="0"/>
                <a:cs typeface="Times New Roman" panose="02020603050405020304" pitchFamily="18" charset="0"/>
              </a:rPr>
              <a:t>: The process of germination and growth from seed to maturity takes considerable time, which may delay harvests compared to faster propagation methods</a:t>
            </a:r>
          </a:p>
          <a:p>
            <a:pPr algn="ctr"/>
            <a:r>
              <a:rPr lang="en-US" dirty="0">
                <a:latin typeface="Times New Roman" panose="02020603050405020304" pitchFamily="18" charset="0"/>
                <a:cs typeface="Times New Roman" panose="02020603050405020304" pitchFamily="18" charset="0"/>
              </a:rPr>
              <a:t>Uncertainty in Germination: Not all seeds will germinate, and the resulting plants may not exhibit the same desirable traits as the parent plant, leading to variability in quality</a:t>
            </a:r>
          </a:p>
          <a:p>
            <a:pPr algn="ctr"/>
            <a:r>
              <a:rPr lang="en-US" b="1" dirty="0">
                <a:solidFill>
                  <a:srgbClr val="FF0000"/>
                </a:solidFill>
                <a:latin typeface="Times New Roman" panose="02020603050405020304" pitchFamily="18" charset="0"/>
                <a:cs typeface="Times New Roman" panose="02020603050405020304" pitchFamily="18" charset="0"/>
              </a:rPr>
              <a:t>Difficult Retention of Traits</a:t>
            </a:r>
            <a:r>
              <a:rPr lang="en-US" dirty="0">
                <a:latin typeface="Times New Roman" panose="02020603050405020304" pitchFamily="18" charset="0"/>
                <a:cs typeface="Times New Roman" panose="02020603050405020304" pitchFamily="18" charset="0"/>
              </a:rPr>
              <a:t>: Due to genetic variation, it can be challenging to consistently retain superior qualities in offspring, especially in hybrid varieties</a:t>
            </a:r>
          </a:p>
          <a:p>
            <a:pPr algn="ctr"/>
            <a:r>
              <a:rPr lang="en-US" b="1" dirty="0">
                <a:solidFill>
                  <a:srgbClr val="FF0000"/>
                </a:solidFill>
                <a:latin typeface="Times New Roman" panose="02020603050405020304" pitchFamily="18" charset="0"/>
                <a:cs typeface="Times New Roman" panose="02020603050405020304" pitchFamily="18" charset="0"/>
              </a:rPr>
              <a:t>Environmental Sensitivity</a:t>
            </a:r>
            <a:r>
              <a:rPr lang="en-US" dirty="0">
                <a:latin typeface="Times New Roman" panose="02020603050405020304" pitchFamily="18" charset="0"/>
                <a:cs typeface="Times New Roman" panose="02020603050405020304" pitchFamily="18" charset="0"/>
              </a:rPr>
              <a:t>: Seed germination is highly dependent on specific environmental conditions (moisture, temperature), making it susceptible to failure if conditions are not optimal</a:t>
            </a:r>
          </a:p>
          <a:p>
            <a:pPr algn="ctr"/>
            <a:r>
              <a:rPr lang="en-US" b="1" dirty="0">
                <a:solidFill>
                  <a:srgbClr val="FF0000"/>
                </a:solidFill>
                <a:latin typeface="Times New Roman" panose="02020603050405020304" pitchFamily="18" charset="0"/>
                <a:cs typeface="Times New Roman" panose="02020603050405020304" pitchFamily="18" charset="0"/>
              </a:rPr>
              <a:t>Initial Care Requirements</a:t>
            </a:r>
            <a:r>
              <a:rPr lang="en-US" dirty="0">
                <a:latin typeface="Times New Roman" panose="02020603050405020304" pitchFamily="18" charset="0"/>
                <a:cs typeface="Times New Roman" panose="02020603050405020304" pitchFamily="18" charset="0"/>
              </a:rPr>
              <a:t>: Newly germinated seedlings require careful attention and maintenance (watering, fertilization), which can be labor-intensive and requires knowledge of proper care techniques</a:t>
            </a:r>
          </a:p>
        </p:txBody>
      </p:sp>
    </p:spTree>
    <p:extLst>
      <p:ext uri="{BB962C8B-B14F-4D97-AF65-F5344CB8AC3E}">
        <p14:creationId xmlns:p14="http://schemas.microsoft.com/office/powerpoint/2010/main" val="2420335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FC3DC42-883F-4537-A960-7554FB083D20}"/>
              </a:ext>
            </a:extLst>
          </p:cNvPr>
          <p:cNvSpPr/>
          <p:nvPr/>
        </p:nvSpPr>
        <p:spPr>
          <a:xfrm>
            <a:off x="114300" y="751344"/>
            <a:ext cx="12077700" cy="5632311"/>
          </a:xfrm>
          <a:prstGeom prst="rect">
            <a:avLst/>
          </a:prstGeom>
        </p:spPr>
        <p:txBody>
          <a:bodyPr wrap="square">
            <a:spAutoFit/>
          </a:bodyPr>
          <a:lstStyle/>
          <a:p>
            <a:pPr algn="ctr"/>
            <a:r>
              <a:rPr lang="en-US" sz="2000" b="1" dirty="0">
                <a:latin typeface="Times New Roman" panose="02020603050405020304" pitchFamily="18" charset="0"/>
                <a:cs typeface="Times New Roman" panose="02020603050405020304" pitchFamily="18" charset="0"/>
              </a:rPr>
              <a:t>Seed Viability</a:t>
            </a:r>
          </a:p>
          <a:p>
            <a:r>
              <a:rPr lang="en-US" sz="2000" dirty="0">
                <a:solidFill>
                  <a:srgbClr val="FF0000"/>
                </a:solidFill>
                <a:latin typeface="Times New Roman" panose="02020603050405020304" pitchFamily="18" charset="0"/>
                <a:cs typeface="Times New Roman" panose="02020603050405020304" pitchFamily="18" charset="0"/>
              </a:rPr>
              <a:t>Seed viability refers </a:t>
            </a:r>
            <a:r>
              <a:rPr lang="en-US" sz="2000" dirty="0">
                <a:latin typeface="Times New Roman" panose="02020603050405020304" pitchFamily="18" charset="0"/>
                <a:cs typeface="Times New Roman" panose="02020603050405020304" pitchFamily="18" charset="0"/>
              </a:rPr>
              <a:t>to the </a:t>
            </a:r>
            <a:r>
              <a:rPr lang="en-US" sz="2000" b="1" dirty="0">
                <a:solidFill>
                  <a:srgbClr val="FF0000"/>
                </a:solidFill>
                <a:latin typeface="Times New Roman" panose="02020603050405020304" pitchFamily="18" charset="0"/>
                <a:cs typeface="Times New Roman" panose="02020603050405020304" pitchFamily="18" charset="0"/>
              </a:rPr>
              <a:t>ability of a seed to germinate and develop into a healthy seedling under suitable conditions.</a:t>
            </a:r>
            <a:r>
              <a:rPr lang="en-US" sz="2000" dirty="0">
                <a:latin typeface="Times New Roman" panose="02020603050405020304" pitchFamily="18" charset="0"/>
                <a:cs typeface="Times New Roman" panose="02020603050405020304" pitchFamily="18" charset="0"/>
              </a:rPr>
              <a:t> Viability is influenced by several factors, including genetic makeup, environmental conditions during seed development, and storage practices.</a:t>
            </a:r>
          </a:p>
          <a:p>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Factors Affecting Viability</a:t>
            </a:r>
          </a:p>
          <a:p>
            <a:r>
              <a:rPr lang="en-US" sz="2000" b="1" dirty="0">
                <a:solidFill>
                  <a:srgbClr val="FF0000"/>
                </a:solidFill>
                <a:latin typeface="Times New Roman" panose="02020603050405020304" pitchFamily="18" charset="0"/>
                <a:cs typeface="Times New Roman" panose="02020603050405020304" pitchFamily="18" charset="0"/>
              </a:rPr>
              <a:t>Genetic Factors</a:t>
            </a:r>
            <a:r>
              <a:rPr lang="en-US" sz="2000" dirty="0">
                <a:latin typeface="Times New Roman" panose="02020603050405020304" pitchFamily="18" charset="0"/>
                <a:cs typeface="Times New Roman" panose="02020603050405020304" pitchFamily="18" charset="0"/>
              </a:rPr>
              <a:t>: Different species exhibit varying levels of seed viability due to inherent genetic traits. For example, some species may have seeds that naturally have lower viability rates due to their physiological characteristics</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b="1" dirty="0">
                <a:solidFill>
                  <a:srgbClr val="FF0000"/>
                </a:solidFill>
                <a:latin typeface="Times New Roman" panose="02020603050405020304" pitchFamily="18" charset="0"/>
                <a:cs typeface="Times New Roman" panose="02020603050405020304" pitchFamily="18" charset="0"/>
              </a:rPr>
              <a:t>Storage Conditions: </a:t>
            </a:r>
            <a:r>
              <a:rPr lang="en-US" sz="2000" dirty="0">
                <a:latin typeface="Times New Roman" panose="02020603050405020304" pitchFamily="18" charset="0"/>
                <a:cs typeface="Times New Roman" panose="02020603050405020304" pitchFamily="18" charset="0"/>
              </a:rPr>
              <a:t>Seeds stored in cool and dry environments tend to maintain higher viability compared to those stored in warm and humid conditions. High moisture content can accelerate deterioration, leading to loss of viability</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b="1" dirty="0">
                <a:solidFill>
                  <a:srgbClr val="FF0000"/>
                </a:solidFill>
                <a:latin typeface="Times New Roman" panose="02020603050405020304" pitchFamily="18" charset="0"/>
                <a:cs typeface="Times New Roman" panose="02020603050405020304" pitchFamily="18" charset="0"/>
              </a:rPr>
              <a:t>Ageing</a:t>
            </a:r>
            <a:r>
              <a:rPr lang="en-US" sz="2000" dirty="0">
                <a:latin typeface="Times New Roman" panose="02020603050405020304" pitchFamily="18" charset="0"/>
                <a:cs typeface="Times New Roman" panose="02020603050405020304" pitchFamily="18" charset="0"/>
              </a:rPr>
              <a:t>: Over time, seeds lose viability as they age. This process is affected by environmental factors such as temperature and humidity during storage, which can lead to oxidative stress and other biochemical changes that impair germination</a:t>
            </a:r>
          </a:p>
        </p:txBody>
      </p:sp>
    </p:spTree>
    <p:extLst>
      <p:ext uri="{BB962C8B-B14F-4D97-AF65-F5344CB8AC3E}">
        <p14:creationId xmlns:p14="http://schemas.microsoft.com/office/powerpoint/2010/main" val="1897241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699899D-F1F7-42AD-9444-0281B4D02376}"/>
              </a:ext>
            </a:extLst>
          </p:cNvPr>
          <p:cNvSpPr/>
          <p:nvPr/>
        </p:nvSpPr>
        <p:spPr>
          <a:xfrm>
            <a:off x="0" y="383620"/>
            <a:ext cx="12192000" cy="6370975"/>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Seed germination, marking the transition from a dormant seed to an active growing seedling(</a:t>
            </a:r>
            <a:r>
              <a:rPr lang="en-US" sz="2400" b="1" dirty="0">
                <a:solidFill>
                  <a:srgbClr val="FF0000"/>
                </a:solidFill>
                <a:latin typeface="Times New Roman" panose="02020603050405020304" pitchFamily="18" charset="0"/>
                <a:cs typeface="Times New Roman" panose="02020603050405020304" pitchFamily="18" charset="0"/>
              </a:rPr>
              <a:t>emergence of radicle</a:t>
            </a:r>
            <a:r>
              <a:rPr lang="en-US" sz="2400" dirty="0">
                <a:latin typeface="Times New Roman" panose="02020603050405020304" pitchFamily="18" charset="0"/>
                <a:cs typeface="Times New Roman" panose="02020603050405020304" pitchFamily="18" charset="0"/>
              </a:rPr>
              <a:t>). This process can be categorized into various types based on different criteria. Here’s an overview of seed germination and its types.</a:t>
            </a:r>
          </a:p>
          <a:p>
            <a:pPr algn="ctr"/>
            <a:r>
              <a:rPr lang="en-US" sz="2400" b="1" u="sng" dirty="0">
                <a:latin typeface="Times New Roman" panose="02020603050405020304" pitchFamily="18" charset="0"/>
                <a:cs typeface="Times New Roman" panose="02020603050405020304" pitchFamily="18" charset="0"/>
              </a:rPr>
              <a:t>Seed Germination Process</a:t>
            </a:r>
          </a:p>
          <a:p>
            <a:r>
              <a:rPr lang="en-US" sz="2400" dirty="0">
                <a:latin typeface="Times New Roman" panose="02020603050405020304" pitchFamily="18" charset="0"/>
                <a:cs typeface="Times New Roman" panose="02020603050405020304" pitchFamily="18" charset="0"/>
              </a:rPr>
              <a:t>The germination of seeds involves several key stages:</a:t>
            </a:r>
          </a:p>
          <a:p>
            <a:pPr marL="342900" indent="-342900">
              <a:buFont typeface="Arial" panose="020B0604020202020204" pitchFamily="34" charset="0"/>
              <a:buChar char="•"/>
            </a:pPr>
            <a:r>
              <a:rPr lang="en-US" sz="2400" b="1" dirty="0">
                <a:solidFill>
                  <a:srgbClr val="FF0000"/>
                </a:solidFill>
                <a:latin typeface="Times New Roman" panose="02020603050405020304" pitchFamily="18" charset="0"/>
                <a:cs typeface="Times New Roman" panose="02020603050405020304" pitchFamily="18" charset="0"/>
              </a:rPr>
              <a:t>Imbibition</a:t>
            </a:r>
            <a:r>
              <a:rPr lang="en-US" sz="2400" dirty="0">
                <a:latin typeface="Times New Roman" panose="02020603050405020304" pitchFamily="18" charset="0"/>
                <a:cs typeface="Times New Roman" panose="02020603050405020304" pitchFamily="18" charset="0"/>
              </a:rPr>
              <a:t>: The process begins with the absorption of water by the dry seed. This hydration activates enzymes and initiates metabolic processes within the seed, causing it to swell and soften the seed coat</a:t>
            </a:r>
          </a:p>
          <a:p>
            <a:pPr marL="342900" indent="-342900">
              <a:buFont typeface="Arial" panose="020B0604020202020204" pitchFamily="34" charset="0"/>
              <a:buChar char="•"/>
            </a:pPr>
            <a:r>
              <a:rPr lang="en-US" sz="2400" b="1" dirty="0">
                <a:solidFill>
                  <a:srgbClr val="FF0000"/>
                </a:solidFill>
                <a:latin typeface="Times New Roman" panose="02020603050405020304" pitchFamily="18" charset="0"/>
                <a:cs typeface="Times New Roman" panose="02020603050405020304" pitchFamily="18" charset="0"/>
              </a:rPr>
              <a:t>Activation of Metabolic Processes</a:t>
            </a:r>
            <a:r>
              <a:rPr lang="en-US" sz="2400" dirty="0">
                <a:latin typeface="Times New Roman" panose="02020603050405020304" pitchFamily="18" charset="0"/>
                <a:cs typeface="Times New Roman" panose="02020603050405020304" pitchFamily="18" charset="0"/>
              </a:rPr>
              <a:t>: Once water is absorbed, hydrolytic enzymes break down stored food reserves (starch, proteins, and fats) into simpler compounds that the embryo can utilize for growth</a:t>
            </a:r>
          </a:p>
          <a:p>
            <a:pPr marL="342900" indent="-342900">
              <a:buFont typeface="Arial" panose="020B0604020202020204" pitchFamily="34" charset="0"/>
              <a:buChar char="•"/>
            </a:pPr>
            <a:r>
              <a:rPr lang="en-US" sz="2400" b="1" dirty="0">
                <a:solidFill>
                  <a:srgbClr val="FF0000"/>
                </a:solidFill>
                <a:latin typeface="Times New Roman" panose="02020603050405020304" pitchFamily="18" charset="0"/>
                <a:cs typeface="Times New Roman" panose="02020603050405020304" pitchFamily="18" charset="0"/>
              </a:rPr>
              <a:t>Radicle Emergence</a:t>
            </a:r>
            <a:r>
              <a:rPr lang="en-US" sz="2400" dirty="0">
                <a:latin typeface="Times New Roman" panose="02020603050405020304" pitchFamily="18" charset="0"/>
                <a:cs typeface="Times New Roman" panose="02020603050405020304" pitchFamily="18" charset="0"/>
              </a:rPr>
              <a:t>: The first root, known as the radicle, emerges downward, anchoring the seedling and allowing it to absorb water and nutrients from the soil</a:t>
            </a:r>
          </a:p>
          <a:p>
            <a:pPr marL="342900" indent="-342900">
              <a:buFont typeface="Arial" panose="020B0604020202020204" pitchFamily="34" charset="0"/>
              <a:buChar char="•"/>
            </a:pPr>
            <a:r>
              <a:rPr lang="en-US" sz="2400" b="1" dirty="0">
                <a:solidFill>
                  <a:srgbClr val="FF0000"/>
                </a:solidFill>
                <a:latin typeface="Times New Roman" panose="02020603050405020304" pitchFamily="18" charset="0"/>
                <a:cs typeface="Times New Roman" panose="02020603050405020304" pitchFamily="18" charset="0"/>
              </a:rPr>
              <a:t>Shoot Emergence</a:t>
            </a:r>
            <a:r>
              <a:rPr lang="en-US" sz="2400" dirty="0">
                <a:latin typeface="Times New Roman" panose="02020603050405020304" pitchFamily="18" charset="0"/>
                <a:cs typeface="Times New Roman" panose="02020603050405020304" pitchFamily="18" charset="0"/>
              </a:rPr>
              <a:t>: Following root development, the shoot (hypocotyl) grows upward, pushing through the soil surface. The cotyledons (seed leaves) unfold to begin photosynthesis</a:t>
            </a:r>
            <a:endParaRPr lang="en-US" sz="2400" dirty="0">
              <a:latin typeface="Times New Roman" panose="02020603050405020304" pitchFamily="18" charset="0"/>
              <a:cs typeface="Times New Roman" panose="02020603050405020304" pitchFamily="18" charset="0"/>
              <a:hlinkClick r:id="rId2"/>
            </a:endParaRPr>
          </a:p>
          <a:p>
            <a:pPr marL="342900" indent="-342900">
              <a:buFont typeface="Arial" panose="020B0604020202020204" pitchFamily="34" charset="0"/>
              <a:buChar char="•"/>
            </a:pPr>
            <a:r>
              <a:rPr lang="en-US" sz="2400" b="1" dirty="0">
                <a:solidFill>
                  <a:srgbClr val="FF0000"/>
                </a:solidFill>
                <a:latin typeface="Times New Roman" panose="02020603050405020304" pitchFamily="18" charset="0"/>
                <a:cs typeface="Times New Roman" panose="02020603050405020304" pitchFamily="18" charset="0"/>
              </a:rPr>
              <a:t>Establishment of Seedling</a:t>
            </a:r>
            <a:r>
              <a:rPr lang="en-US" sz="2400" dirty="0">
                <a:latin typeface="Times New Roman" panose="02020603050405020304" pitchFamily="18" charset="0"/>
                <a:cs typeface="Times New Roman" panose="02020603050405020304" pitchFamily="18" charset="0"/>
              </a:rPr>
              <a:t>: The seedling continues to grow, developing true leaves and further root systems to support its growth and nutrient uptake</a:t>
            </a:r>
            <a:endParaRPr lang="en-US" sz="24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9302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047D0A-6084-48A8-930E-2822240464D6}"/>
              </a:ext>
            </a:extLst>
          </p:cNvPr>
          <p:cNvSpPr/>
          <p:nvPr/>
        </p:nvSpPr>
        <p:spPr>
          <a:xfrm>
            <a:off x="0" y="262533"/>
            <a:ext cx="12192000" cy="6124754"/>
          </a:xfrm>
          <a:prstGeom prst="rect">
            <a:avLst/>
          </a:prstGeom>
        </p:spPr>
        <p:txBody>
          <a:bodyPr wrap="square">
            <a:spAutoFit/>
          </a:bodyPr>
          <a:lstStyle/>
          <a:p>
            <a:r>
              <a:rPr lang="en-US" sz="2800" b="1" u="sng" dirty="0">
                <a:solidFill>
                  <a:srgbClr val="FF0000"/>
                </a:solidFill>
                <a:latin typeface="Times New Roman" panose="02020603050405020304" pitchFamily="18" charset="0"/>
                <a:cs typeface="Times New Roman" panose="02020603050405020304" pitchFamily="18" charset="0"/>
              </a:rPr>
              <a:t>Types of Germination</a:t>
            </a:r>
          </a:p>
          <a:p>
            <a:r>
              <a:rPr lang="en-US" sz="2800" dirty="0">
                <a:latin typeface="Times New Roman" panose="02020603050405020304" pitchFamily="18" charset="0"/>
                <a:cs typeface="Times New Roman" panose="02020603050405020304" pitchFamily="18" charset="0"/>
              </a:rPr>
              <a:t>Seed germination can be classified into several types based on different criteria:1. </a:t>
            </a:r>
          </a:p>
          <a:p>
            <a:r>
              <a:rPr lang="en-US" sz="2800" b="1" u="sng" dirty="0">
                <a:solidFill>
                  <a:srgbClr val="FF0000"/>
                </a:solidFill>
                <a:latin typeface="Times New Roman" panose="02020603050405020304" pitchFamily="18" charset="0"/>
                <a:cs typeface="Times New Roman" panose="02020603050405020304" pitchFamily="18" charset="0"/>
              </a:rPr>
              <a:t>1. Epigeal (Epi=above, </a:t>
            </a:r>
            <a:r>
              <a:rPr lang="en-US" sz="2800" b="1" u="sng" dirty="0" err="1">
                <a:solidFill>
                  <a:srgbClr val="FF0000"/>
                </a:solidFill>
                <a:latin typeface="Times New Roman" panose="02020603050405020304" pitchFamily="18" charset="0"/>
                <a:cs typeface="Times New Roman" panose="02020603050405020304" pitchFamily="18" charset="0"/>
              </a:rPr>
              <a:t>geal</a:t>
            </a:r>
            <a:r>
              <a:rPr lang="en-US" sz="2800" b="1" u="sng" dirty="0">
                <a:solidFill>
                  <a:srgbClr val="FF0000"/>
                </a:solidFill>
                <a:latin typeface="Times New Roman" panose="02020603050405020304" pitchFamily="18" charset="0"/>
                <a:cs typeface="Times New Roman" panose="02020603050405020304" pitchFamily="18" charset="0"/>
              </a:rPr>
              <a:t>=soil)-Germination</a:t>
            </a:r>
          </a:p>
          <a:p>
            <a:pP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Description: In epigeal germination, the cotyledons (seed leaves) emerge above the soil surface during germination.</a:t>
            </a:r>
          </a:p>
          <a:p>
            <a:pP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Examples: Common in many dicotyledonous plants such as beans and sunflowers.</a:t>
            </a:r>
          </a:p>
          <a:p>
            <a:r>
              <a:rPr lang="en-US" sz="2800" u="sng" dirty="0">
                <a:solidFill>
                  <a:srgbClr val="FF0000"/>
                </a:solidFill>
                <a:latin typeface="Times New Roman" panose="02020603050405020304" pitchFamily="18" charset="0"/>
                <a:cs typeface="Times New Roman" panose="02020603050405020304" pitchFamily="18" charset="0"/>
              </a:rPr>
              <a:t>2. </a:t>
            </a:r>
            <a:r>
              <a:rPr lang="en-US" sz="2800" b="1" u="sng" dirty="0">
                <a:solidFill>
                  <a:srgbClr val="FF0000"/>
                </a:solidFill>
                <a:latin typeface="Times New Roman" panose="02020603050405020304" pitchFamily="18" charset="0"/>
                <a:cs typeface="Times New Roman" panose="02020603050405020304" pitchFamily="18" charset="0"/>
              </a:rPr>
              <a:t>Hypogeal Germination</a:t>
            </a:r>
          </a:p>
          <a:p>
            <a:pP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Description: In hypogeal germination, the cotyledons remain below the soil surface while the shoot grows upward.</a:t>
            </a:r>
          </a:p>
          <a:p>
            <a:pP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Examples: Typical in monocotyledonous plants like </a:t>
            </a:r>
            <a:r>
              <a:rPr lang="en-US" sz="2800" b="1" dirty="0">
                <a:solidFill>
                  <a:srgbClr val="FF0000"/>
                </a:solidFill>
                <a:latin typeface="Times New Roman" panose="02020603050405020304" pitchFamily="18" charset="0"/>
                <a:cs typeface="Times New Roman" panose="02020603050405020304" pitchFamily="18" charset="0"/>
              </a:rPr>
              <a:t>peas and maize</a:t>
            </a:r>
            <a:r>
              <a:rPr lang="en-US" sz="2800" dirty="0">
                <a:latin typeface="Times New Roman" panose="02020603050405020304" pitchFamily="18" charset="0"/>
                <a:cs typeface="Times New Roman" panose="02020603050405020304" pitchFamily="18" charset="0"/>
              </a:rPr>
              <a:t>.</a:t>
            </a:r>
          </a:p>
          <a:p>
            <a:r>
              <a:rPr lang="en-US" sz="2800" b="1" u="sng" dirty="0">
                <a:solidFill>
                  <a:srgbClr val="FF0000"/>
                </a:solidFill>
                <a:latin typeface="Times New Roman" panose="02020603050405020304" pitchFamily="18" charset="0"/>
                <a:cs typeface="Times New Roman" panose="02020603050405020304" pitchFamily="18" charset="0"/>
              </a:rPr>
              <a:t>3. Viviparous Germination</a:t>
            </a:r>
          </a:p>
          <a:p>
            <a:pP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Description: This type occurs when seeds germinate while still attached to the parent plant, leading to seedlings that develop before detaching.</a:t>
            </a:r>
          </a:p>
          <a:p>
            <a:pPr>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Examples: Common in </a:t>
            </a:r>
            <a:r>
              <a:rPr lang="en-US" sz="2800" b="1" dirty="0">
                <a:solidFill>
                  <a:srgbClr val="FF0000"/>
                </a:solidFill>
                <a:latin typeface="Times New Roman" panose="02020603050405020304" pitchFamily="18" charset="0"/>
                <a:cs typeface="Times New Roman" panose="02020603050405020304" pitchFamily="18" charset="0"/>
              </a:rPr>
              <a:t>mangroves and some tropical plant such mango. </a:t>
            </a:r>
            <a:endParaRPr lang="en-US" sz="2800"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493189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877</TotalTime>
  <Words>1288</Words>
  <Application>Microsoft Office PowerPoint</Application>
  <PresentationFormat>Widescreen</PresentationFormat>
  <Paragraphs>137</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__fkGroteskNeue_598ab8</vt: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Bikas Basnet</dc:creator>
  <cp:lastModifiedBy>Bikas Basnet</cp:lastModifiedBy>
  <cp:revision>33</cp:revision>
  <dcterms:created xsi:type="dcterms:W3CDTF">2024-12-22T02:38:44Z</dcterms:created>
  <dcterms:modified xsi:type="dcterms:W3CDTF">2024-12-23T03:44:31Z</dcterms:modified>
</cp:coreProperties>
</file>

<file path=docProps/thumbnail.jpeg>
</file>